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notesSlides/notesSlide5.xml" ContentType="application/vnd.openxmlformats-officedocument.presentationml.notesSlide+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9" r:id="rId1"/>
    <p:sldMasterId id="2147483670" r:id="rId2"/>
  </p:sldMasterIdLst>
  <p:notesMasterIdLst>
    <p:notesMasterId r:id="rId16"/>
  </p:notesMasterIdLst>
  <p:sldIdLst>
    <p:sldId id="343" r:id="rId3"/>
    <p:sldId id="357" r:id="rId4"/>
    <p:sldId id="370" r:id="rId5"/>
    <p:sldId id="371" r:id="rId6"/>
    <p:sldId id="372" r:id="rId7"/>
    <p:sldId id="366" r:id="rId8"/>
    <p:sldId id="261" r:id="rId9"/>
    <p:sldId id="262" r:id="rId10"/>
    <p:sldId id="263" r:id="rId11"/>
    <p:sldId id="264" r:id="rId12"/>
    <p:sldId id="265" r:id="rId13"/>
    <p:sldId id="266" r:id="rId14"/>
    <p:sldId id="267" r:id="rId15"/>
  </p:sldIdLst>
  <p:sldSz cx="9144000" cy="5143500" type="screen16x9"/>
  <p:notesSz cx="6858000" cy="9144000"/>
  <p:embeddedFontLst>
    <p:embeddedFont>
      <p:font typeface="Barlow Light" panose="02020500000000000000" charset="0"/>
      <p:regular r:id="rId17"/>
      <p:bold r:id="rId18"/>
      <p:italic r:id="rId19"/>
      <p:boldItalic r:id="rId20"/>
    </p:embeddedFont>
    <p:embeddedFont>
      <p:font typeface="Calibri" panose="020F0502020204030204" pitchFamily="34" charset="0"/>
      <p:regular r:id="rId21"/>
      <p:bold r:id="rId22"/>
      <p:italic r:id="rId23"/>
      <p:boldItalic r:id="rId24"/>
    </p:embeddedFont>
    <p:embeddedFont>
      <p:font typeface="Raleway" panose="02020500000000000000" charset="0"/>
      <p:regular r:id="rId25"/>
      <p:bold r:id="rId26"/>
      <p:italic r:id="rId27"/>
      <p:boldItalic r:id="rId28"/>
    </p:embeddedFont>
    <p:embeddedFont>
      <p:font typeface="Raleway SemiBold" panose="02020500000000000000" charset="0"/>
      <p:regular r:id="rId29"/>
      <p:bold r:id="rId30"/>
      <p:italic r:id="rId31"/>
      <p:boldItalic r:id="rId32"/>
    </p:embeddedFont>
    <p:embeddedFont>
      <p:font typeface="微軟正黑體" panose="020B0604030504040204" pitchFamily="34" charset="-120"/>
      <p:regular r:id="rId33"/>
      <p:bold r:id="rId34"/>
    </p:embeddedFont>
    <p:embeddedFont>
      <p:font typeface="標楷體" panose="03000509000000000000" pitchFamily="65" charset="-12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2BDA6"/>
    <a:srgbClr val="FF9B71"/>
    <a:srgbClr val="DEF2C8"/>
    <a:srgbClr val="2D3047"/>
    <a:srgbClr val="B38CB4"/>
    <a:srgbClr val="EDDEA4"/>
    <a:srgbClr val="7DC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6E29D8-7743-4D03-8951-1457FDDEC8A8}">
  <a:tblStyle styleId="{A46E29D8-7743-4D03-8951-1457FDDEC8A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7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tableStyles" Target="tableStyles.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微軟正黑體" panose="020B0604030504040204" pitchFamily="34" charset="-120"/>
        <a:ea typeface="微軟正黑體" panose="020B0604030504040204" pitchFamily="34"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192707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192707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7095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 dark">
    <p:bg>
      <p:bgPr>
        <a:gradFill>
          <a:gsLst>
            <a:gs pos="0">
              <a:schemeClr val="accent1"/>
            </a:gs>
            <a:gs pos="50000">
              <a:schemeClr val="accent1"/>
            </a:gs>
            <a:gs pos="100000">
              <a:schemeClr val="accent2"/>
            </a:gs>
          </a:gsLst>
          <a:lin ang="16200038" scaled="0"/>
        </a:gradFill>
        <a:effectLst/>
      </p:bgPr>
    </p:bg>
    <p:spTree>
      <p:nvGrpSpPr>
        <p:cNvPr id="1" name="Shape 56"/>
        <p:cNvGrpSpPr/>
        <p:nvPr/>
      </p:nvGrpSpPr>
      <p:grpSpPr>
        <a:xfrm>
          <a:off x="0" y="0"/>
          <a:ext cx="0" cy="0"/>
          <a:chOff x="0" y="0"/>
          <a:chExt cx="0" cy="0"/>
        </a:xfrm>
      </p:grpSpPr>
      <p:sp>
        <p:nvSpPr>
          <p:cNvPr id="57" name="Google Shape;57;p11"/>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微軟正黑體" panose="020B0604030504040204" pitchFamily="34" charset="-120"/>
              <a:ea typeface="微軟正黑體" panose="020B0604030504040204" pitchFamily="34" charset="-120"/>
            </a:endParaRPr>
          </a:p>
        </p:txBody>
      </p:sp>
      <p:sp>
        <p:nvSpPr>
          <p:cNvPr id="58" name="Google Shape;58;p1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38613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597819"/>
            <a:ext cx="7772400" cy="1102519"/>
          </a:xfrm>
        </p:spPr>
        <p:txBody>
          <a:bodyPr/>
          <a:lstStyle/>
          <a:p>
            <a:r>
              <a:rPr lang="en-US" altLang="zh-TW" dirty="0"/>
              <a:t>Click to edit Master title style</a:t>
            </a:r>
            <a:endParaRPr lang="zh-TW" altLang="en-US" dirty="0"/>
          </a:p>
        </p:txBody>
      </p:sp>
      <p:sp>
        <p:nvSpPr>
          <p:cNvPr id="3" name="副標題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ltLang="zh-TW" dirty="0"/>
              <a:t>Click to edit Master subtitle style</a:t>
            </a:r>
            <a:endParaRPr lang="zh-TW" altLang="en-US" dirty="0"/>
          </a:p>
        </p:txBody>
      </p:sp>
    </p:spTree>
    <p:extLst>
      <p:ext uri="{BB962C8B-B14F-4D97-AF65-F5344CB8AC3E}">
        <p14:creationId xmlns:p14="http://schemas.microsoft.com/office/powerpoint/2010/main" val="4230192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587964"/>
            <a:ext cx="8229600" cy="741648"/>
          </a:xfrm>
        </p:spPr>
        <p:txBody>
          <a:bodyPr/>
          <a:lstStyle>
            <a:lvl1pPr>
              <a:defRPr>
                <a:latin typeface="+mj-lt"/>
                <a:ea typeface="標楷體" pitchFamily="65" charset="-120"/>
                <a:cs typeface="Times New Roman" pitchFamily="18" charset="0"/>
              </a:defRPr>
            </a:lvl1pPr>
          </a:lstStyle>
          <a:p>
            <a:r>
              <a:rPr lang="en-US" altLang="zh-TW" dirty="0"/>
              <a:t>Click to edit Master title style</a:t>
            </a:r>
            <a:endParaRPr lang="zh-TW" altLang="en-US" dirty="0"/>
          </a:p>
        </p:txBody>
      </p:sp>
      <p:sp>
        <p:nvSpPr>
          <p:cNvPr id="3" name="內容版面配置區 2"/>
          <p:cNvSpPr>
            <a:spLocks noGrp="1"/>
          </p:cNvSpPr>
          <p:nvPr>
            <p:ph idx="1"/>
          </p:nvPr>
        </p:nvSpPr>
        <p:spPr>
          <a:xfrm>
            <a:off x="457200" y="1383619"/>
            <a:ext cx="8229600" cy="3211004"/>
          </a:xfrm>
        </p:spPr>
        <p:txBody>
          <a:bodyPr/>
          <a:lstStyle>
            <a:lvl1pPr>
              <a:defRPr>
                <a:latin typeface="+mn-lt"/>
                <a:ea typeface="標楷體" pitchFamily="65" charset="-120"/>
                <a:cs typeface="Times New Roman" pitchFamily="18" charset="0"/>
              </a:defRPr>
            </a:lvl1pPr>
            <a:lvl2pPr>
              <a:defRPr>
                <a:latin typeface="+mn-lt"/>
                <a:ea typeface="標楷體" pitchFamily="65" charset="-120"/>
                <a:cs typeface="Times New Roman" pitchFamily="18" charset="0"/>
              </a:defRPr>
            </a:lvl2pPr>
            <a:lvl3pPr>
              <a:defRPr>
                <a:latin typeface="+mn-lt"/>
                <a:ea typeface="標楷體" pitchFamily="65" charset="-120"/>
                <a:cs typeface="Times New Roman" pitchFamily="18" charset="0"/>
              </a:defRPr>
            </a:lvl3pPr>
            <a:lvl4pPr>
              <a:defRPr>
                <a:latin typeface="+mn-lt"/>
                <a:ea typeface="標楷體" pitchFamily="65" charset="-120"/>
                <a:cs typeface="Times New Roman" pitchFamily="18" charset="0"/>
              </a:defRPr>
            </a:lvl4pPr>
            <a:lvl5pPr>
              <a:defRPr>
                <a:latin typeface="+mn-lt"/>
                <a:ea typeface="標楷體" pitchFamily="65" charset="-120"/>
                <a:cs typeface="Times New Roman" pitchFamily="18" charset="0"/>
              </a:defRPr>
            </a:lvl5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zh-TW" altLang="en-US" dirty="0"/>
          </a:p>
        </p:txBody>
      </p:sp>
    </p:spTree>
    <p:extLst>
      <p:ext uri="{BB962C8B-B14F-4D97-AF65-F5344CB8AC3E}">
        <p14:creationId xmlns:p14="http://schemas.microsoft.com/office/powerpoint/2010/main" val="2602771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579706"/>
            <a:ext cx="8229600" cy="749906"/>
          </a:xfrm>
        </p:spPr>
        <p:txBody>
          <a:bodyPr/>
          <a:lstStyle/>
          <a:p>
            <a:r>
              <a:rPr lang="en-US" altLang="zh-TW" dirty="0"/>
              <a:t>Click to edit Master title style</a:t>
            </a:r>
            <a:endParaRPr lang="zh-TW" altLang="en-US" dirty="0"/>
          </a:p>
        </p:txBody>
      </p:sp>
    </p:spTree>
    <p:extLst>
      <p:ext uri="{BB962C8B-B14F-4D97-AF65-F5344CB8AC3E}">
        <p14:creationId xmlns:p14="http://schemas.microsoft.com/office/powerpoint/2010/main" val="8629623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物件 (滿頁)">
    <p:spTree>
      <p:nvGrpSpPr>
        <p:cNvPr id="1" name=""/>
        <p:cNvGrpSpPr/>
        <p:nvPr/>
      </p:nvGrpSpPr>
      <p:grpSpPr>
        <a:xfrm>
          <a:off x="0" y="0"/>
          <a:ext cx="0" cy="0"/>
          <a:chOff x="0" y="0"/>
          <a:chExt cx="0" cy="0"/>
        </a:xfrm>
      </p:grpSpPr>
      <p:sp>
        <p:nvSpPr>
          <p:cNvPr id="2" name="標題 1"/>
          <p:cNvSpPr>
            <a:spLocks noGrp="1"/>
          </p:cNvSpPr>
          <p:nvPr>
            <p:ph type="title"/>
          </p:nvPr>
        </p:nvSpPr>
        <p:spPr>
          <a:xfrm>
            <a:off x="2915816" y="0"/>
            <a:ext cx="5770984" cy="573528"/>
          </a:xfrm>
        </p:spPr>
        <p:txBody>
          <a:bodyPr/>
          <a:lstStyle>
            <a:lvl1pPr algn="r">
              <a:defRPr>
                <a:latin typeface="+mj-lt"/>
                <a:ea typeface="標楷體" pitchFamily="65" charset="-120"/>
                <a:cs typeface="Times New Roman" pitchFamily="18" charset="0"/>
              </a:defRPr>
            </a:lvl1pPr>
          </a:lstStyle>
          <a:p>
            <a:r>
              <a:rPr lang="en-US" altLang="zh-TW" dirty="0"/>
              <a:t>Click to edit Master title style</a:t>
            </a:r>
            <a:endParaRPr lang="zh-TW" altLang="en-US" dirty="0"/>
          </a:p>
        </p:txBody>
      </p:sp>
      <p:sp>
        <p:nvSpPr>
          <p:cNvPr id="3" name="內容版面配置區 2"/>
          <p:cNvSpPr>
            <a:spLocks noGrp="1"/>
          </p:cNvSpPr>
          <p:nvPr>
            <p:ph idx="1"/>
          </p:nvPr>
        </p:nvSpPr>
        <p:spPr>
          <a:xfrm>
            <a:off x="457200" y="627535"/>
            <a:ext cx="8229600" cy="3967088"/>
          </a:xfrm>
        </p:spPr>
        <p:txBody>
          <a:bodyPr/>
          <a:lstStyle>
            <a:lvl1pPr>
              <a:defRPr>
                <a:latin typeface="+mn-lt"/>
                <a:ea typeface="標楷體" pitchFamily="65" charset="-120"/>
                <a:cs typeface="Times New Roman" pitchFamily="18" charset="0"/>
              </a:defRPr>
            </a:lvl1pPr>
            <a:lvl2pPr>
              <a:defRPr>
                <a:latin typeface="+mn-lt"/>
                <a:ea typeface="標楷體" pitchFamily="65" charset="-120"/>
                <a:cs typeface="Times New Roman" pitchFamily="18" charset="0"/>
              </a:defRPr>
            </a:lvl2pPr>
            <a:lvl3pPr>
              <a:defRPr>
                <a:latin typeface="+mn-lt"/>
                <a:ea typeface="標楷體" pitchFamily="65" charset="-120"/>
                <a:cs typeface="Times New Roman" pitchFamily="18" charset="0"/>
              </a:defRPr>
            </a:lvl3pPr>
            <a:lvl4pPr>
              <a:defRPr>
                <a:latin typeface="+mn-lt"/>
                <a:ea typeface="標楷體" pitchFamily="65" charset="-120"/>
                <a:cs typeface="Times New Roman" pitchFamily="18" charset="0"/>
              </a:defRPr>
            </a:lvl4pPr>
            <a:lvl5pPr>
              <a:defRPr>
                <a:latin typeface="+mn-lt"/>
                <a:ea typeface="標楷體" pitchFamily="65" charset="-120"/>
                <a:cs typeface="Times New Roman" pitchFamily="18" charset="0"/>
              </a:defRPr>
            </a:lvl5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zh-TW" altLang="en-US" dirty="0"/>
          </a:p>
        </p:txBody>
      </p:sp>
    </p:spTree>
    <p:extLst>
      <p:ext uri="{BB962C8B-B14F-4D97-AF65-F5344CB8AC3E}">
        <p14:creationId xmlns:p14="http://schemas.microsoft.com/office/powerpoint/2010/main" val="5828200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標題 (滿頁)">
    <p:spTree>
      <p:nvGrpSpPr>
        <p:cNvPr id="1" name=""/>
        <p:cNvGrpSpPr/>
        <p:nvPr/>
      </p:nvGrpSpPr>
      <p:grpSpPr>
        <a:xfrm>
          <a:off x="0" y="0"/>
          <a:ext cx="0" cy="0"/>
          <a:chOff x="0" y="0"/>
          <a:chExt cx="0" cy="0"/>
        </a:xfrm>
      </p:grpSpPr>
      <p:sp>
        <p:nvSpPr>
          <p:cNvPr id="2" name="標題 1"/>
          <p:cNvSpPr>
            <a:spLocks noGrp="1"/>
          </p:cNvSpPr>
          <p:nvPr>
            <p:ph type="title"/>
          </p:nvPr>
        </p:nvSpPr>
        <p:spPr>
          <a:xfrm>
            <a:off x="2915816" y="0"/>
            <a:ext cx="5770984" cy="573528"/>
          </a:xfrm>
        </p:spPr>
        <p:txBody>
          <a:bodyPr/>
          <a:lstStyle>
            <a:lvl1pPr algn="r">
              <a:defRPr>
                <a:latin typeface="+mj-lt"/>
                <a:ea typeface="標楷體" pitchFamily="65" charset="-120"/>
                <a:cs typeface="Times New Roman" pitchFamily="18" charset="0"/>
              </a:defRPr>
            </a:lvl1pPr>
          </a:lstStyle>
          <a:p>
            <a:r>
              <a:rPr lang="en-US" altLang="zh-TW" dirty="0"/>
              <a:t>Click to edit Master title style</a:t>
            </a:r>
            <a:endParaRPr lang="zh-TW" altLang="en-US" dirty="0"/>
          </a:p>
        </p:txBody>
      </p:sp>
    </p:spTree>
    <p:extLst>
      <p:ext uri="{BB962C8B-B14F-4D97-AF65-F5344CB8AC3E}">
        <p14:creationId xmlns:p14="http://schemas.microsoft.com/office/powerpoint/2010/main" val="937157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191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5176"/>
            <a:ext cx="7772400" cy="1021556"/>
          </a:xfrm>
        </p:spPr>
        <p:txBody>
          <a:bodyPr anchor="t"/>
          <a:lstStyle>
            <a:lvl1pPr algn="l">
              <a:defRPr sz="3000" b="1" cap="all"/>
            </a:lvl1pPr>
          </a:lstStyle>
          <a:p>
            <a:r>
              <a:rPr lang="en-US" altLang="zh-TW" dirty="0"/>
              <a:t>Click to edit Master title style</a:t>
            </a:r>
            <a:endParaRPr lang="zh-TW" altLang="en-US" dirty="0"/>
          </a:p>
        </p:txBody>
      </p:sp>
      <p:sp>
        <p:nvSpPr>
          <p:cNvPr id="3" name="文字版面配置區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ltLang="zh-TW" dirty="0"/>
              <a:t>Click to edit Master text styles</a:t>
            </a:r>
          </a:p>
        </p:txBody>
      </p:sp>
    </p:spTree>
    <p:extLst>
      <p:ext uri="{BB962C8B-B14F-4D97-AF65-F5344CB8AC3E}">
        <p14:creationId xmlns:p14="http://schemas.microsoft.com/office/powerpoint/2010/main" val="37793518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584152"/>
            <a:ext cx="8229600" cy="745460"/>
          </a:xfrm>
        </p:spPr>
        <p:txBody>
          <a:bodyPr/>
          <a:lstStyle>
            <a:lvl1pPr>
              <a:defRPr>
                <a:latin typeface="+mj-lt"/>
                <a:cs typeface="Times New Roman" panose="02020603050405020304" pitchFamily="18" charset="0"/>
              </a:defRPr>
            </a:lvl1pPr>
          </a:lstStyle>
          <a:p>
            <a:r>
              <a:rPr lang="en-US" altLang="zh-TW" dirty="0"/>
              <a:t>Click to edit Master title style</a:t>
            </a:r>
            <a:endParaRPr lang="zh-TW" altLang="en-US" dirty="0"/>
          </a:p>
        </p:txBody>
      </p:sp>
      <p:sp>
        <p:nvSpPr>
          <p:cNvPr id="3" name="內容版面配置區 2"/>
          <p:cNvSpPr>
            <a:spLocks noGrp="1"/>
          </p:cNvSpPr>
          <p:nvPr>
            <p:ph sz="half" idx="1"/>
          </p:nvPr>
        </p:nvSpPr>
        <p:spPr>
          <a:xfrm>
            <a:off x="457200" y="1383619"/>
            <a:ext cx="4038600" cy="3211004"/>
          </a:xfrm>
        </p:spPr>
        <p:txBody>
          <a:bodyPr/>
          <a:lstStyle>
            <a:lvl1pPr>
              <a:defRPr sz="2100">
                <a:latin typeface="+mn-lt"/>
                <a:cs typeface="Times New Roman" panose="02020603050405020304" pitchFamily="18" charset="0"/>
              </a:defRPr>
            </a:lvl1pPr>
            <a:lvl2pPr>
              <a:defRPr sz="1800">
                <a:latin typeface="+mn-lt"/>
                <a:cs typeface="Times New Roman" panose="02020603050405020304" pitchFamily="18" charset="0"/>
              </a:defRPr>
            </a:lvl2pPr>
            <a:lvl3pPr>
              <a:defRPr sz="1500">
                <a:latin typeface="+mn-lt"/>
                <a:cs typeface="Times New Roman" panose="02020603050405020304" pitchFamily="18" charset="0"/>
              </a:defRPr>
            </a:lvl3pPr>
            <a:lvl4pPr>
              <a:defRPr sz="1350">
                <a:latin typeface="+mn-lt"/>
                <a:cs typeface="Times New Roman" panose="02020603050405020304" pitchFamily="18" charset="0"/>
              </a:defRPr>
            </a:lvl4pPr>
            <a:lvl5pPr>
              <a:defRPr sz="1350">
                <a:latin typeface="+mn-lt"/>
                <a:cs typeface="Times New Roman" panose="02020603050405020304" pitchFamily="18" charset="0"/>
              </a:defRPr>
            </a:lvl5pPr>
            <a:lvl6pPr>
              <a:defRPr sz="1350"/>
            </a:lvl6pPr>
            <a:lvl7pPr>
              <a:defRPr sz="1350"/>
            </a:lvl7pPr>
            <a:lvl8pPr>
              <a:defRPr sz="1350"/>
            </a:lvl8pPr>
            <a:lvl9pPr>
              <a:defRPr sz="1350"/>
            </a:lvl9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zh-TW" altLang="en-US" dirty="0"/>
          </a:p>
        </p:txBody>
      </p:sp>
      <p:sp>
        <p:nvSpPr>
          <p:cNvPr id="4" name="內容版面配置區 3"/>
          <p:cNvSpPr>
            <a:spLocks noGrp="1"/>
          </p:cNvSpPr>
          <p:nvPr>
            <p:ph sz="half" idx="2"/>
          </p:nvPr>
        </p:nvSpPr>
        <p:spPr>
          <a:xfrm>
            <a:off x="4648200" y="1383619"/>
            <a:ext cx="4038600" cy="3211004"/>
          </a:xfrm>
        </p:spPr>
        <p:txBody>
          <a:bodyPr/>
          <a:lstStyle>
            <a:lvl1pPr>
              <a:defRPr sz="2100">
                <a:latin typeface="+mn-lt"/>
                <a:cs typeface="Times New Roman" panose="02020603050405020304" pitchFamily="18" charset="0"/>
              </a:defRPr>
            </a:lvl1pPr>
            <a:lvl2pPr>
              <a:defRPr sz="1800">
                <a:latin typeface="+mn-lt"/>
                <a:cs typeface="Times New Roman" panose="02020603050405020304" pitchFamily="18" charset="0"/>
              </a:defRPr>
            </a:lvl2pPr>
            <a:lvl3pPr>
              <a:defRPr sz="1500">
                <a:latin typeface="+mn-lt"/>
                <a:cs typeface="Times New Roman" panose="02020603050405020304" pitchFamily="18" charset="0"/>
              </a:defRPr>
            </a:lvl3pPr>
            <a:lvl4pPr>
              <a:defRPr sz="1350">
                <a:latin typeface="+mn-lt"/>
                <a:cs typeface="Times New Roman" panose="02020603050405020304" pitchFamily="18" charset="0"/>
              </a:defRPr>
            </a:lvl4pPr>
            <a:lvl5pPr>
              <a:defRPr sz="1350">
                <a:latin typeface="+mn-lt"/>
                <a:cs typeface="Times New Roman" panose="02020603050405020304" pitchFamily="18" charset="0"/>
              </a:defRPr>
            </a:lvl5pPr>
            <a:lvl6pPr>
              <a:defRPr sz="1350"/>
            </a:lvl6pPr>
            <a:lvl7pPr>
              <a:defRPr sz="1350"/>
            </a:lvl7pPr>
            <a:lvl8pPr>
              <a:defRPr sz="1350"/>
            </a:lvl8pPr>
            <a:lvl9pPr>
              <a:defRPr sz="1350"/>
            </a:lvl9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zh-TW" altLang="en-US" dirty="0"/>
          </a:p>
        </p:txBody>
      </p:sp>
    </p:spTree>
    <p:extLst>
      <p:ext uri="{BB962C8B-B14F-4D97-AF65-F5344CB8AC3E}">
        <p14:creationId xmlns:p14="http://schemas.microsoft.com/office/powerpoint/2010/main" val="19805706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573529"/>
            <a:ext cx="8229600" cy="692135"/>
          </a:xfrm>
        </p:spPr>
        <p:txBody>
          <a:bodyPr/>
          <a:lstStyle>
            <a:lvl1pPr>
              <a:defRPr/>
            </a:lvl1pPr>
          </a:lstStyle>
          <a:p>
            <a:r>
              <a:rPr lang="en-US" altLang="zh-TW"/>
              <a:t>Click to edit Master title style</a:t>
            </a:r>
            <a:endParaRPr lang="zh-TW" altLang="en-US" dirty="0"/>
          </a:p>
        </p:txBody>
      </p:sp>
      <p:sp>
        <p:nvSpPr>
          <p:cNvPr id="3" name="文字版面配置區 2"/>
          <p:cNvSpPr>
            <a:spLocks noGrp="1"/>
          </p:cNvSpPr>
          <p:nvPr>
            <p:ph type="body" idx="1"/>
          </p:nvPr>
        </p:nvSpPr>
        <p:spPr>
          <a:xfrm>
            <a:off x="457200" y="1340235"/>
            <a:ext cx="4040188" cy="427656"/>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4" name="內容版面配置區 3"/>
          <p:cNvSpPr>
            <a:spLocks noGrp="1"/>
          </p:cNvSpPr>
          <p:nvPr>
            <p:ph sz="half" idx="2"/>
          </p:nvPr>
        </p:nvSpPr>
        <p:spPr>
          <a:xfrm>
            <a:off x="457200" y="1767892"/>
            <a:ext cx="4040188" cy="282673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zh-TW" altLang="en-US" dirty="0"/>
          </a:p>
        </p:txBody>
      </p:sp>
      <p:sp>
        <p:nvSpPr>
          <p:cNvPr id="5" name="文字版面配置區 4"/>
          <p:cNvSpPr>
            <a:spLocks noGrp="1"/>
          </p:cNvSpPr>
          <p:nvPr>
            <p:ph type="body" sz="quarter" idx="3"/>
          </p:nvPr>
        </p:nvSpPr>
        <p:spPr>
          <a:xfrm>
            <a:off x="4645026" y="1340235"/>
            <a:ext cx="4041775" cy="427656"/>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6" name="內容版面配置區 5"/>
          <p:cNvSpPr>
            <a:spLocks noGrp="1"/>
          </p:cNvSpPr>
          <p:nvPr>
            <p:ph sz="quarter" idx="4"/>
          </p:nvPr>
        </p:nvSpPr>
        <p:spPr>
          <a:xfrm>
            <a:off x="4645026" y="1767891"/>
            <a:ext cx="4041775" cy="2826731"/>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zh-TW" altLang="en-US" dirty="0"/>
          </a:p>
        </p:txBody>
      </p:sp>
    </p:spTree>
    <p:extLst>
      <p:ext uri="{BB962C8B-B14F-4D97-AF65-F5344CB8AC3E}">
        <p14:creationId xmlns:p14="http://schemas.microsoft.com/office/powerpoint/2010/main" val="3980552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Subtitle">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451589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573528"/>
            <a:ext cx="3008313" cy="756084"/>
          </a:xfrm>
        </p:spPr>
        <p:txBody>
          <a:bodyPr anchor="b"/>
          <a:lstStyle>
            <a:lvl1pPr algn="l">
              <a:defRPr sz="1500" b="1"/>
            </a:lvl1pPr>
          </a:lstStyle>
          <a:p>
            <a:r>
              <a:rPr lang="en-US" altLang="zh-TW" dirty="0"/>
              <a:t>Click to edit Master title style</a:t>
            </a:r>
            <a:endParaRPr lang="zh-TW" altLang="en-US" dirty="0"/>
          </a:p>
        </p:txBody>
      </p:sp>
      <p:sp>
        <p:nvSpPr>
          <p:cNvPr id="3" name="內容版面配置區 2"/>
          <p:cNvSpPr>
            <a:spLocks noGrp="1"/>
          </p:cNvSpPr>
          <p:nvPr>
            <p:ph idx="1"/>
          </p:nvPr>
        </p:nvSpPr>
        <p:spPr>
          <a:xfrm>
            <a:off x="3575050" y="573529"/>
            <a:ext cx="5111750" cy="402109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文字版面配置區 3"/>
          <p:cNvSpPr>
            <a:spLocks noGrp="1"/>
          </p:cNvSpPr>
          <p:nvPr>
            <p:ph type="body" sz="half" idx="2"/>
          </p:nvPr>
        </p:nvSpPr>
        <p:spPr>
          <a:xfrm>
            <a:off x="457201" y="1329612"/>
            <a:ext cx="3008313" cy="326501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Tree>
    <p:extLst>
      <p:ext uri="{BB962C8B-B14F-4D97-AF65-F5344CB8AC3E}">
        <p14:creationId xmlns:p14="http://schemas.microsoft.com/office/powerpoint/2010/main" val="19211068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0"/>
            <a:ext cx="5486400" cy="425054"/>
          </a:xfrm>
        </p:spPr>
        <p:txBody>
          <a:bodyPr anchor="b"/>
          <a:lstStyle>
            <a:lvl1pPr algn="l">
              <a:defRPr sz="1500" b="1"/>
            </a:lvl1pPr>
          </a:lstStyle>
          <a:p>
            <a:r>
              <a:rPr lang="en-US" altLang="zh-TW"/>
              <a:t>Click to edit Master title style</a:t>
            </a:r>
            <a:endParaRPr lang="zh-TW" altLang="en-US"/>
          </a:p>
        </p:txBody>
      </p:sp>
      <p:sp>
        <p:nvSpPr>
          <p:cNvPr id="3" name="圖片版面配置區 2"/>
          <p:cNvSpPr>
            <a:spLocks noGrp="1"/>
          </p:cNvSpPr>
          <p:nvPr>
            <p:ph type="pic" idx="1"/>
          </p:nvPr>
        </p:nvSpPr>
        <p:spPr>
          <a:xfrm>
            <a:off x="1792288" y="573528"/>
            <a:ext cx="5486400" cy="2972153"/>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zh-TW"/>
              <a:t>Click icon to add picture</a:t>
            </a:r>
            <a:endParaRPr lang="zh-TW" altLang="en-US"/>
          </a:p>
        </p:txBody>
      </p:sp>
      <p:sp>
        <p:nvSpPr>
          <p:cNvPr id="4" name="文字版面配置區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Tree>
    <p:extLst>
      <p:ext uri="{BB962C8B-B14F-4D97-AF65-F5344CB8AC3E}">
        <p14:creationId xmlns:p14="http://schemas.microsoft.com/office/powerpoint/2010/main" val="11540332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457200" y="573529"/>
            <a:ext cx="8229600" cy="692135"/>
          </a:xfrm>
        </p:spPr>
        <p:txBody>
          <a:bodyPr/>
          <a:lstStyle/>
          <a:p>
            <a:r>
              <a:rPr lang="en-US" altLang="zh-TW" dirty="0"/>
              <a:t>Click to edit Master title style</a:t>
            </a:r>
            <a:endParaRPr lang="zh-TW" altLang="en-US" dirty="0"/>
          </a:p>
        </p:txBody>
      </p:sp>
      <p:sp>
        <p:nvSpPr>
          <p:cNvPr id="3" name="直排文字版面配置區 2"/>
          <p:cNvSpPr>
            <a:spLocks noGrp="1"/>
          </p:cNvSpPr>
          <p:nvPr>
            <p:ph type="body" orient="vert" idx="1"/>
          </p:nvPr>
        </p:nvSpPr>
        <p:spPr>
          <a:xfrm>
            <a:off x="457200" y="1383619"/>
            <a:ext cx="8229600" cy="3211004"/>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Tree>
    <p:extLst>
      <p:ext uri="{BB962C8B-B14F-4D97-AF65-F5344CB8AC3E}">
        <p14:creationId xmlns:p14="http://schemas.microsoft.com/office/powerpoint/2010/main" val="23473189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573529"/>
            <a:ext cx="2057400" cy="4021094"/>
          </a:xfrm>
        </p:spPr>
        <p:txBody>
          <a:bodyPr vert="eaVert"/>
          <a:lstStyle/>
          <a:p>
            <a:r>
              <a:rPr lang="en-US" altLang="zh-TW"/>
              <a:t>Click to edit Master title style</a:t>
            </a:r>
            <a:endParaRPr lang="zh-TW" altLang="en-US"/>
          </a:p>
        </p:txBody>
      </p:sp>
      <p:sp>
        <p:nvSpPr>
          <p:cNvPr id="3" name="直排文字版面配置區 2"/>
          <p:cNvSpPr>
            <a:spLocks noGrp="1"/>
          </p:cNvSpPr>
          <p:nvPr>
            <p:ph type="body" orient="vert" idx="1"/>
          </p:nvPr>
        </p:nvSpPr>
        <p:spPr>
          <a:xfrm>
            <a:off x="457200" y="573529"/>
            <a:ext cx="6019800" cy="4021094"/>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Tree>
    <p:extLst>
      <p:ext uri="{BB962C8B-B14F-4D97-AF65-F5344CB8AC3E}">
        <p14:creationId xmlns:p14="http://schemas.microsoft.com/office/powerpoint/2010/main" val="2842720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Quote">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7" name="Google Shape;17;p4"/>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微軟正黑體" panose="020B0604030504040204" pitchFamily="34" charset="-120"/>
              <a:ea typeface="微軟正黑體" panose="020B0604030504040204" pitchFamily="34" charset="-120"/>
            </a:endParaRPr>
          </a:p>
        </p:txBody>
      </p:sp>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微軟正黑體" panose="020B0604030504040204" pitchFamily="34" charset="-120"/>
              <a:ea typeface="微軟正黑體" panose="020B0604030504040204" pitchFamily="34" charset="-120"/>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
        <p:nvSpPr>
          <p:cNvPr id="21" name="Google Shape;21;p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35267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 + 1 column">
    <p:spTree>
      <p:nvGrpSpPr>
        <p:cNvPr id="1"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微軟正黑體" panose="020B0604030504040204" pitchFamily="34" charset="-120"/>
              <a:ea typeface="微軟正黑體" panose="020B0604030504040204" pitchFamily="34" charset="-120"/>
            </a:endParaRPr>
          </a:p>
        </p:txBody>
      </p:sp>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微軟正黑體" panose="020B0604030504040204" pitchFamily="34" charset="-120"/>
              <a:ea typeface="微軟正黑體" panose="020B0604030504040204" pitchFamily="34" charset="-120"/>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27" name="Google Shape;27;p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17523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 + 2 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微軟正黑體" panose="020B0604030504040204" pitchFamily="34" charset="-120"/>
              <a:ea typeface="微軟正黑體" panose="020B0604030504040204" pitchFamily="34" charset="-120"/>
            </a:endParaRPr>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微軟正黑體" panose="020B0604030504040204" pitchFamily="34" charset="-120"/>
              <a:ea typeface="微軟正黑體" panose="020B0604030504040204" pitchFamily="34" charset="-120"/>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32285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 + 3 columns">
    <p:spTree>
      <p:nvGrpSpPr>
        <p:cNvPr id="1" name="Shape 35"/>
        <p:cNvGrpSpPr/>
        <p:nvPr/>
      </p:nvGrpSpPr>
      <p:grpSpPr>
        <a:xfrm>
          <a:off x="0" y="0"/>
          <a:ext cx="0" cy="0"/>
          <a:chOff x="0" y="0"/>
          <a:chExt cx="0" cy="0"/>
        </a:xfrm>
      </p:grpSpPr>
      <p:sp>
        <p:nvSpPr>
          <p:cNvPr id="36" name="Google Shape;36;p7"/>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微軟正黑體" panose="020B0604030504040204" pitchFamily="34" charset="-120"/>
              <a:ea typeface="微軟正黑體" panose="020B0604030504040204" pitchFamily="34" charset="-120"/>
            </a:endParaRPr>
          </a:p>
        </p:txBody>
      </p:sp>
      <p:sp>
        <p:nvSpPr>
          <p:cNvPr id="37" name="Google Shape;37;p7"/>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微軟正黑體" panose="020B0604030504040204" pitchFamily="34" charset="-120"/>
              <a:ea typeface="微軟正黑體" panose="020B0604030504040204" pitchFamily="34" charset="-120"/>
            </a:endParaRPr>
          </a:p>
        </p:txBody>
      </p:sp>
      <p:sp>
        <p:nvSpPr>
          <p:cNvPr id="38" name="Google Shape;38;p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0" name="Google Shape;40;p7"/>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1" name="Google Shape;41;p7"/>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2" name="Google Shape;42;p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72076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微軟正黑體" panose="020B0604030504040204" pitchFamily="34" charset="-120"/>
              <a:ea typeface="微軟正黑體" panose="020B0604030504040204" pitchFamily="34" charset="-120"/>
            </a:endParaRPr>
          </a:p>
        </p:txBody>
      </p:sp>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微軟正黑體" panose="020B0604030504040204" pitchFamily="34" charset="-120"/>
              <a:ea typeface="微軟正黑體" panose="020B0604030504040204" pitchFamily="34" charset="-120"/>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2948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48"/>
        <p:cNvGrpSpPr/>
        <p:nvPr/>
      </p:nvGrpSpPr>
      <p:grpSpPr>
        <a:xfrm>
          <a:off x="0" y="0"/>
          <a:ext cx="0" cy="0"/>
          <a:chOff x="0" y="0"/>
          <a:chExt cx="0" cy="0"/>
        </a:xfrm>
      </p:grpSpPr>
      <p:sp>
        <p:nvSpPr>
          <p:cNvPr id="49" name="Google Shape;49;p9"/>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微軟正黑體" panose="020B0604030504040204" pitchFamily="34" charset="-120"/>
              <a:ea typeface="微軟正黑體" panose="020B0604030504040204" pitchFamily="34" charset="-120"/>
            </a:endParaRPr>
          </a:p>
        </p:txBody>
      </p:sp>
      <p:sp>
        <p:nvSpPr>
          <p:cNvPr id="50" name="Google Shape;50;p9"/>
          <p:cNvSpPr/>
          <p:nvPr/>
        </p:nvSpPr>
        <p:spPr>
          <a:xfrm rot="5400000">
            <a:off x="-100350" y="4448760"/>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微軟正黑體" panose="020B0604030504040204" pitchFamily="34" charset="-120"/>
              <a:ea typeface="微軟正黑體" panose="020B0604030504040204" pitchFamily="34" charset="-120"/>
            </a:endParaRPr>
          </a:p>
        </p:txBody>
      </p:sp>
      <p:sp>
        <p:nvSpPr>
          <p:cNvPr id="51" name="Google Shape;51;p9"/>
          <p:cNvSpPr txBox="1">
            <a:spLocks noGrp="1"/>
          </p:cNvSpPr>
          <p:nvPr>
            <p:ph type="body" idx="1"/>
          </p:nvPr>
        </p:nvSpPr>
        <p:spPr>
          <a:xfrm>
            <a:off x="457200" y="4406309"/>
            <a:ext cx="82296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800"/>
              <a:buNone/>
              <a:defRPr sz="1800"/>
            </a:lvl1pPr>
          </a:lstStyle>
          <a:p>
            <a:endParaRPr/>
          </a:p>
        </p:txBody>
      </p:sp>
      <p:sp>
        <p:nvSpPr>
          <p:cNvPr id="52" name="Google Shape;52;p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05495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微軟正黑體" panose="020B0604030504040204" pitchFamily="34" charset="-120"/>
              <a:ea typeface="微軟正黑體" panose="020B0604030504040204" pitchFamily="34" charset="-120"/>
            </a:endParaRPr>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52712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1.png"/><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36828562"/>
      </p:ext>
    </p:extLst>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pPr>
            <a:fld id="{62200058-3612-445D-8EE0-80C2C114CFD7}" type="datetime1">
              <a:rPr lang="en-US" kern="1200" smtClean="0">
                <a:solidFill>
                  <a:prstClr val="black">
                    <a:tint val="75000"/>
                  </a:prstClr>
                </a:solidFill>
                <a:latin typeface="Calibri"/>
                <a:ea typeface="+mn-ea"/>
                <a:cs typeface="+mn-cs"/>
              </a:rPr>
              <a:pPr defTabSz="685800">
                <a:buClrTx/>
              </a:pPr>
              <a:t>6/16/2021</a:t>
            </a:fld>
            <a:endParaRPr lang="en-US" kern="1200">
              <a:solidFill>
                <a:prstClr val="black">
                  <a:tint val="75000"/>
                </a:prstClr>
              </a:solidFill>
              <a:latin typeface="Calibri"/>
              <a:ea typeface="+mn-ea"/>
              <a:cs typeface="+mn-cs"/>
            </a:endParaRPr>
          </a:p>
        </p:txBody>
      </p:sp>
      <p:sp>
        <p:nvSpPr>
          <p:cNvPr id="5" name="頁尾版面配置區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pPr>
            <a:endParaRPr lang="en-US" kern="1200">
              <a:solidFill>
                <a:prstClr val="black">
                  <a:tint val="75000"/>
                </a:prstClr>
              </a:solidFill>
              <a:latin typeface="Calibri"/>
              <a:ea typeface="+mn-ea"/>
              <a:cs typeface="+mn-cs"/>
            </a:endParaRPr>
          </a:p>
        </p:txBody>
      </p:sp>
      <p:sp>
        <p:nvSpPr>
          <p:cNvPr id="6" name="投影片編號版面配置區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pPr>
            <a:fld id="{9C1B3DEB-647D-477A-A57B-C43C8F60C271}" type="slidenum">
              <a:rPr lang="en-US" kern="1200" smtClean="0">
                <a:solidFill>
                  <a:prstClr val="black">
                    <a:tint val="75000"/>
                  </a:prstClr>
                </a:solidFill>
                <a:latin typeface="Calibri"/>
                <a:ea typeface="+mn-ea"/>
                <a:cs typeface="+mn-cs"/>
              </a:rPr>
              <a:pPr defTabSz="685800">
                <a:buClrTx/>
              </a:pPr>
              <a:t>‹#›</a:t>
            </a:fld>
            <a:endParaRPr lang="en-US" kern="1200">
              <a:solidFill>
                <a:prstClr val="black">
                  <a:tint val="75000"/>
                </a:prstClr>
              </a:solidFill>
              <a:latin typeface="Calibri"/>
              <a:ea typeface="+mn-ea"/>
              <a:cs typeface="+mn-cs"/>
            </a:endParaRPr>
          </a:p>
        </p:txBody>
      </p:sp>
      <p:pic>
        <p:nvPicPr>
          <p:cNvPr id="7" name="Picture 2" descr="背景圖c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514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p:cNvPicPr>
            <a:picLocks noChangeAspect="1" noChangeArrowheads="1"/>
          </p:cNvPicPr>
          <p:nvPr/>
        </p:nvPicPr>
        <p:blipFill>
          <a:blip r:embed="rId16">
            <a:lum bright="-2000" contrast="-24000"/>
            <a:extLst>
              <a:ext uri="{28A0092B-C50C-407E-A947-70E740481C1C}">
                <a14:useLocalDpi xmlns:a14="http://schemas.microsoft.com/office/drawing/2010/main" val="0"/>
              </a:ext>
            </a:extLst>
          </a:blip>
          <a:srcRect l="3963" r="4503"/>
          <a:stretch>
            <a:fillRect/>
          </a:stretch>
        </p:blipFill>
        <p:spPr bwMode="auto">
          <a:xfrm>
            <a:off x="16" y="4650414"/>
            <a:ext cx="9147349" cy="493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投影片編號版面配置區 5"/>
          <p:cNvSpPr txBox="1">
            <a:spLocks/>
          </p:cNvSpPr>
          <p:nvPr userDrawn="1"/>
        </p:nvSpPr>
        <p:spPr>
          <a:xfrm>
            <a:off x="8267328" y="4750332"/>
            <a:ext cx="648072" cy="273844"/>
          </a:xfrm>
          <a:prstGeom prst="rect">
            <a:avLst/>
          </a:prstGeom>
        </p:spPr>
        <p:txBody>
          <a:bodyPr vert="horz" lIns="68580" tIns="34290" rIns="68580" bIns="34290" rtlCol="0" anchor="ctr"/>
          <a:lstStyle>
            <a:defPPr>
              <a:defRPr lang="en-US"/>
            </a:defPPr>
            <a:lvl1pPr algn="r">
              <a:defRPr sz="2000" b="1">
                <a:solidFill>
                  <a:srgbClr val="FFFF00"/>
                </a:solidFil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fld id="{9C1B3DEB-647D-477A-A57B-C43C8F60C271}" type="slidenum">
              <a:rPr kumimoji="0" lang="en-US" sz="1500" b="1" i="0" u="none" strike="noStrike" kern="1200" cap="none" spc="0" normalizeH="0" baseline="0" noProof="0" smtClean="0">
                <a:ln>
                  <a:noFill/>
                </a:ln>
                <a:solidFill>
                  <a:srgbClr val="FFFF00"/>
                </a:solidFill>
                <a:effectLst/>
                <a:uLnTx/>
                <a:uFillTx/>
                <a:latin typeface="Calibri"/>
                <a:ea typeface="+mn-ea"/>
                <a:cs typeface="+mn-cs"/>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1500" b="1" i="0" u="none" strike="noStrike" kern="1200" cap="none" spc="0" normalizeH="0" baseline="0" noProof="0" dirty="0">
              <a:ln>
                <a:noFill/>
              </a:ln>
              <a:solidFill>
                <a:srgbClr val="FFFF00"/>
              </a:solidFill>
              <a:effectLst/>
              <a:uLnTx/>
              <a:uFillTx/>
              <a:latin typeface="Calibri"/>
              <a:ea typeface="+mn-ea"/>
              <a:cs typeface="+mn-cs"/>
            </a:endParaRPr>
          </a:p>
        </p:txBody>
      </p:sp>
    </p:spTree>
    <p:extLst>
      <p:ext uri="{BB962C8B-B14F-4D97-AF65-F5344CB8AC3E}">
        <p14:creationId xmlns:p14="http://schemas.microsoft.com/office/powerpoint/2010/main" val="343401756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hf hdr="0" ftr="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20.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2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2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3.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11" Type="http://schemas.openxmlformats.org/officeDocument/2006/relationships/image" Target="../media/image7.png"/><Relationship Id="rId5" Type="http://schemas.openxmlformats.org/officeDocument/2006/relationships/slideLayout" Target="../slideLayouts/slideLayout12.xml"/><Relationship Id="rId10" Type="http://schemas.openxmlformats.org/officeDocument/2006/relationships/image" Target="../media/image6.png"/><Relationship Id="rId4" Type="http://schemas.openxmlformats.org/officeDocument/2006/relationships/tags" Target="../tags/tag4.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12.png"/><Relationship Id="rId18" Type="http://schemas.openxmlformats.org/officeDocument/2006/relationships/image" Target="../media/image16.png"/><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image" Target="../media/image11.png"/><Relationship Id="rId17" Type="http://schemas.openxmlformats.org/officeDocument/2006/relationships/image" Target="../media/image15.png"/><Relationship Id="rId2" Type="http://schemas.openxmlformats.org/officeDocument/2006/relationships/tags" Target="../tags/tag7.xml"/><Relationship Id="rId16" Type="http://schemas.openxmlformats.org/officeDocument/2006/relationships/image" Target="../media/image14.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10.png"/><Relationship Id="rId5" Type="http://schemas.openxmlformats.org/officeDocument/2006/relationships/tags" Target="../tags/tag10.xml"/><Relationship Id="rId15" Type="http://schemas.openxmlformats.org/officeDocument/2006/relationships/image" Target="../media/image8.png"/><Relationship Id="rId10" Type="http://schemas.openxmlformats.org/officeDocument/2006/relationships/slideLayout" Target="../slideLayouts/slideLayout12.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2.xml"/><Relationship Id="rId1" Type="http://schemas.openxmlformats.org/officeDocument/2006/relationships/tags" Target="../tags/tag16.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17.xml"/><Relationship Id="rId5" Type="http://schemas.openxmlformats.org/officeDocument/2006/relationships/image" Target="../media/image22.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18.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Progress</a:t>
            </a:r>
            <a:endParaRPr lang="zh-TW" altLang="en-US" dirty="0"/>
          </a:p>
        </p:txBody>
      </p:sp>
      <p:sp>
        <p:nvSpPr>
          <p:cNvPr id="3" name="內容版面配置區 2"/>
          <p:cNvSpPr>
            <a:spLocks noGrp="1"/>
          </p:cNvSpPr>
          <p:nvPr>
            <p:ph idx="1"/>
          </p:nvPr>
        </p:nvSpPr>
        <p:spPr/>
        <p:txBody>
          <a:bodyPr/>
          <a:lstStyle/>
          <a:p>
            <a:r>
              <a:rPr lang="en-US" altLang="zh-TW" dirty="0"/>
              <a:t>Find Extrinsic Parameter</a:t>
            </a:r>
          </a:p>
          <a:p>
            <a:pPr lvl="1"/>
            <a:r>
              <a:rPr lang="en-US" altLang="zh-TW" dirty="0"/>
              <a:t>Ellipses Detection</a:t>
            </a:r>
          </a:p>
          <a:p>
            <a:pPr lvl="1"/>
            <a:r>
              <a:rPr lang="en-US" altLang="zh-TW" dirty="0">
                <a:solidFill>
                  <a:schemeClr val="bg1">
                    <a:lumMod val="75000"/>
                  </a:schemeClr>
                </a:solidFill>
              </a:rPr>
              <a:t>Estimate Rotation &amp; Translation Parameters</a:t>
            </a:r>
          </a:p>
        </p:txBody>
      </p:sp>
      <p:sp>
        <p:nvSpPr>
          <p:cNvPr id="4" name="矩形 3"/>
          <p:cNvSpPr/>
          <p:nvPr/>
        </p:nvSpPr>
        <p:spPr>
          <a:xfrm>
            <a:off x="2578196" y="3380358"/>
            <a:ext cx="6246108" cy="954107"/>
          </a:xfrm>
          <a:prstGeom prst="rect">
            <a:avLst/>
          </a:prstGeom>
        </p:spPr>
        <p:txBody>
          <a:bodyPr wrap="square">
            <a:spAutoFit/>
          </a:bodyPr>
          <a:lstStyle/>
          <a:p>
            <a:r>
              <a:rPr lang="en-US" altLang="zh-TW" dirty="0">
                <a:solidFill>
                  <a:srgbClr val="222222"/>
                </a:solidFill>
                <a:latin typeface="Arial" panose="020B0604020202020204" pitchFamily="34" charset="0"/>
              </a:rPr>
              <a:t>Reference:</a:t>
            </a:r>
          </a:p>
          <a:p>
            <a:r>
              <a:rPr lang="en-US" altLang="zh-TW" dirty="0">
                <a:solidFill>
                  <a:srgbClr val="222222"/>
                </a:solidFill>
                <a:latin typeface="Arial" panose="020B0604020202020204" pitchFamily="34" charset="0"/>
              </a:rPr>
              <a:t>Chen, Qian, </a:t>
            </a:r>
            <a:r>
              <a:rPr lang="en-US" altLang="zh-TW" dirty="0" err="1">
                <a:solidFill>
                  <a:srgbClr val="222222"/>
                </a:solidFill>
                <a:latin typeface="Arial" panose="020B0604020202020204" pitchFamily="34" charset="0"/>
              </a:rPr>
              <a:t>Haiyuan</a:t>
            </a:r>
            <a:r>
              <a:rPr lang="en-US" altLang="zh-TW" dirty="0">
                <a:solidFill>
                  <a:srgbClr val="222222"/>
                </a:solidFill>
                <a:latin typeface="Arial" panose="020B0604020202020204" pitchFamily="34" charset="0"/>
              </a:rPr>
              <a:t> Wu, and Toshikazu Wada. "Camera calibration with two arbitrary coplanar circles." </a:t>
            </a:r>
            <a:r>
              <a:rPr lang="en-US" altLang="zh-TW" i="1" dirty="0">
                <a:solidFill>
                  <a:srgbClr val="222222"/>
                </a:solidFill>
                <a:latin typeface="Arial" panose="020B0604020202020204" pitchFamily="34" charset="0"/>
              </a:rPr>
              <a:t>European Conference on Computer Vision</a:t>
            </a:r>
            <a:r>
              <a:rPr lang="en-US" altLang="zh-TW" dirty="0">
                <a:solidFill>
                  <a:srgbClr val="222222"/>
                </a:solidFill>
                <a:latin typeface="Arial" panose="020B0604020202020204" pitchFamily="34" charset="0"/>
              </a:rPr>
              <a:t>. Springer, Berlin, Heidelberg, 2004.</a:t>
            </a:r>
            <a:endParaRPr lang="zh-TW" altLang="en-US" dirty="0"/>
          </a:p>
        </p:txBody>
      </p:sp>
    </p:spTree>
    <p:extLst>
      <p:ext uri="{BB962C8B-B14F-4D97-AF65-F5344CB8AC3E}">
        <p14:creationId xmlns:p14="http://schemas.microsoft.com/office/powerpoint/2010/main" val="416708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457200" y="587964"/>
            <a:ext cx="8229600" cy="74164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US"/>
              <a:t>Two circle method</a:t>
            </a:r>
            <a:endParaRPr/>
          </a:p>
        </p:txBody>
      </p:sp>
      <p:pic>
        <p:nvPicPr>
          <p:cNvPr id="167" name="Google Shape;167;p9"/>
          <p:cNvPicPr preferRelativeResize="0">
            <a:picLocks noGrp="1"/>
          </p:cNvPicPr>
          <p:nvPr>
            <p:ph type="body" idx="1"/>
          </p:nvPr>
        </p:nvPicPr>
        <p:blipFill rotWithShape="1">
          <a:blip r:embed="rId4">
            <a:alphaModFix/>
          </a:blip>
          <a:srcRect l="5976" t="5976" r="5975" b="5975"/>
          <a:stretch/>
        </p:blipFill>
        <p:spPr>
          <a:xfrm>
            <a:off x="988141" y="1329612"/>
            <a:ext cx="7167718" cy="3669724"/>
          </a:xfrm>
          <a:prstGeom prst="rect">
            <a:avLst/>
          </a:prstGeom>
          <a:noFill/>
          <a:ln>
            <a:noFill/>
          </a:ln>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0"/>
          <p:cNvSpPr txBox="1">
            <a:spLocks noGrp="1"/>
          </p:cNvSpPr>
          <p:nvPr>
            <p:ph type="title"/>
          </p:nvPr>
        </p:nvSpPr>
        <p:spPr>
          <a:xfrm>
            <a:off x="457200" y="587964"/>
            <a:ext cx="8229600" cy="74164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US"/>
              <a:t>Chessboard method</a:t>
            </a:r>
            <a:endParaRPr/>
          </a:p>
        </p:txBody>
      </p:sp>
      <p:pic>
        <p:nvPicPr>
          <p:cNvPr id="173" name="Google Shape;173;p10"/>
          <p:cNvPicPr preferRelativeResize="0">
            <a:picLocks noGrp="1"/>
          </p:cNvPicPr>
          <p:nvPr>
            <p:ph type="body" idx="1"/>
          </p:nvPr>
        </p:nvPicPr>
        <p:blipFill rotWithShape="1">
          <a:blip r:embed="rId4">
            <a:alphaModFix/>
          </a:blip>
          <a:srcRect l="6206" t="6206" r="6205" b="6205"/>
          <a:stretch/>
        </p:blipFill>
        <p:spPr>
          <a:xfrm>
            <a:off x="947668" y="1329612"/>
            <a:ext cx="7248664" cy="3711166"/>
          </a:xfrm>
          <a:prstGeom prst="rect">
            <a:avLst/>
          </a:prstGeom>
          <a:noFill/>
          <a:ln>
            <a:noFill/>
          </a:ln>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1"/>
          <p:cNvSpPr txBox="1">
            <a:spLocks noGrp="1"/>
          </p:cNvSpPr>
          <p:nvPr>
            <p:ph type="title"/>
          </p:nvPr>
        </p:nvSpPr>
        <p:spPr>
          <a:xfrm>
            <a:off x="457200" y="587964"/>
            <a:ext cx="8229600" cy="74164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US"/>
              <a:t>Conclusion</a:t>
            </a:r>
            <a:endParaRPr/>
          </a:p>
        </p:txBody>
      </p:sp>
      <p:sp>
        <p:nvSpPr>
          <p:cNvPr id="179" name="Google Shape;179;p11"/>
          <p:cNvSpPr txBox="1">
            <a:spLocks noGrp="1"/>
          </p:cNvSpPr>
          <p:nvPr>
            <p:ph type="body" idx="1"/>
          </p:nvPr>
        </p:nvSpPr>
        <p:spPr>
          <a:xfrm>
            <a:off x="457200" y="1383619"/>
            <a:ext cx="8229600" cy="3211004"/>
          </a:xfrm>
          <a:prstGeom prst="rect">
            <a:avLst/>
          </a:prstGeom>
          <a:noFill/>
          <a:ln>
            <a:noFill/>
          </a:ln>
        </p:spPr>
        <p:txBody>
          <a:bodyPr spcFirstLastPara="1" wrap="square" lIns="91425" tIns="45700" rIns="91425" bIns="45700" anchor="t" anchorCtr="0">
            <a:normAutofit fontScale="92500" lnSpcReduction="20000"/>
          </a:bodyPr>
          <a:lstStyle/>
          <a:p>
            <a:pPr marL="257175" lvl="0" indent="-257175" algn="l" rtl="0">
              <a:spcBef>
                <a:spcPts val="0"/>
              </a:spcBef>
              <a:spcAft>
                <a:spcPts val="0"/>
              </a:spcAft>
              <a:buClr>
                <a:schemeClr val="dk1"/>
              </a:buClr>
              <a:buSzPct val="160000"/>
              <a:buChar char="•"/>
            </a:pPr>
            <a:r>
              <a:rPr lang="en-US"/>
              <a:t>The translation error is much larger than pose error</a:t>
            </a:r>
            <a:endParaRPr sz="1500"/>
          </a:p>
          <a:p>
            <a:pPr marL="257175" lvl="0" indent="-257175" algn="l" rtl="0">
              <a:spcBef>
                <a:spcPts val="444"/>
              </a:spcBef>
              <a:spcAft>
                <a:spcPts val="0"/>
              </a:spcAft>
              <a:buClr>
                <a:schemeClr val="dk1"/>
              </a:buClr>
              <a:buSzPct val="100000"/>
              <a:buChar char="•"/>
            </a:pPr>
            <a:r>
              <a:rPr lang="en-US"/>
              <a:t>Although the overall accuracy of chessboard method is better than two circle method, the success rate that the pattern can be detected is terrible with chessboard method.</a:t>
            </a:r>
            <a:endParaRPr/>
          </a:p>
          <a:p>
            <a:pPr marL="257175" lvl="0" indent="-257175" algn="l" rtl="0">
              <a:spcBef>
                <a:spcPts val="444"/>
              </a:spcBef>
              <a:spcAft>
                <a:spcPts val="0"/>
              </a:spcAft>
              <a:buClr>
                <a:schemeClr val="dk1"/>
              </a:buClr>
              <a:buSzPct val="100000"/>
              <a:buChar char="•"/>
            </a:pPr>
            <a:r>
              <a:rPr lang="en-US"/>
              <a:t> With the situation as follow can help improve the performance of two circle method:</a:t>
            </a:r>
            <a:endParaRPr/>
          </a:p>
          <a:p>
            <a:pPr marL="900113" lvl="1" indent="-361981" algn="l" rtl="0">
              <a:spcBef>
                <a:spcPts val="388"/>
              </a:spcBef>
              <a:spcAft>
                <a:spcPts val="0"/>
              </a:spcAft>
              <a:buClr>
                <a:schemeClr val="dk1"/>
              </a:buClr>
              <a:buSzPct val="100000"/>
              <a:buChar char="–"/>
            </a:pPr>
            <a:r>
              <a:rPr lang="en-US"/>
              <a:t>Large pattern size</a:t>
            </a:r>
            <a:endParaRPr/>
          </a:p>
          <a:p>
            <a:pPr marL="900113" lvl="1" indent="-361981" algn="l" rtl="0">
              <a:spcBef>
                <a:spcPts val="388"/>
              </a:spcBef>
              <a:spcAft>
                <a:spcPts val="0"/>
              </a:spcAft>
              <a:buClr>
                <a:schemeClr val="dk1"/>
              </a:buClr>
              <a:buSzPct val="100000"/>
              <a:buChar char="–"/>
            </a:pPr>
            <a:r>
              <a:rPr lang="en-US"/>
              <a:t>High pitch</a:t>
            </a:r>
            <a:endParaRPr/>
          </a:p>
          <a:p>
            <a:pPr marL="900113" lvl="1" indent="-361981" algn="l" rtl="0">
              <a:spcBef>
                <a:spcPts val="388"/>
              </a:spcBef>
              <a:spcAft>
                <a:spcPts val="0"/>
              </a:spcAft>
              <a:buClr>
                <a:schemeClr val="dk1"/>
              </a:buClr>
              <a:buSzPct val="100000"/>
              <a:buChar char="–"/>
            </a:pPr>
            <a:r>
              <a:rPr lang="en-US"/>
              <a:t>Close distance</a:t>
            </a:r>
            <a:endParaRPr/>
          </a:p>
          <a:p>
            <a:pPr marL="900113" lvl="1" indent="-361981" algn="l" rtl="0">
              <a:spcBef>
                <a:spcPts val="388"/>
              </a:spcBef>
              <a:spcAft>
                <a:spcPts val="0"/>
              </a:spcAft>
              <a:buClr>
                <a:schemeClr val="dk1"/>
              </a:buClr>
              <a:buSzPct val="100000"/>
              <a:buChar char="–"/>
            </a:pPr>
            <a:r>
              <a:rPr lang="en-US"/>
              <a:t>High distribution</a:t>
            </a:r>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457200" y="587964"/>
            <a:ext cx="8229600" cy="74164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US"/>
              <a:t>Improve the performance (TODO)</a:t>
            </a:r>
            <a:endParaRPr/>
          </a:p>
        </p:txBody>
      </p:sp>
      <p:sp>
        <p:nvSpPr>
          <p:cNvPr id="185" name="Google Shape;185;p12"/>
          <p:cNvSpPr txBox="1">
            <a:spLocks noGrp="1"/>
          </p:cNvSpPr>
          <p:nvPr>
            <p:ph type="body" idx="1"/>
          </p:nvPr>
        </p:nvSpPr>
        <p:spPr>
          <a:xfrm>
            <a:off x="457200" y="1383619"/>
            <a:ext cx="8229600" cy="3211004"/>
          </a:xfrm>
          <a:prstGeom prst="rect">
            <a:avLst/>
          </a:prstGeom>
          <a:noFill/>
          <a:ln>
            <a:noFill/>
          </a:ln>
        </p:spPr>
        <p:txBody>
          <a:bodyPr spcFirstLastPara="1" wrap="square" lIns="91425" tIns="45700" rIns="91425" bIns="45700" anchor="t" anchorCtr="0">
            <a:normAutofit/>
          </a:bodyPr>
          <a:lstStyle/>
          <a:p>
            <a:pPr marL="257175" lvl="0" indent="-257175" algn="l" rtl="0">
              <a:spcBef>
                <a:spcPts val="0"/>
              </a:spcBef>
              <a:spcAft>
                <a:spcPts val="0"/>
              </a:spcAft>
              <a:buClr>
                <a:schemeClr val="dk1"/>
              </a:buClr>
              <a:buSzPts val="2400"/>
              <a:buChar char="•"/>
            </a:pPr>
            <a:r>
              <a:rPr lang="en-US"/>
              <a:t>The two circle method still have some bug and some room for improvement:</a:t>
            </a:r>
            <a:endParaRPr/>
          </a:p>
          <a:p>
            <a:pPr marL="557213" lvl="1" indent="-214312" algn="l" rtl="0">
              <a:spcBef>
                <a:spcPts val="420"/>
              </a:spcBef>
              <a:spcAft>
                <a:spcPts val="0"/>
              </a:spcAft>
              <a:buClr>
                <a:schemeClr val="dk1"/>
              </a:buClr>
              <a:buSzPts val="2100"/>
              <a:buChar char="–"/>
            </a:pPr>
            <a:r>
              <a:rPr lang="en-US"/>
              <a:t>Fitting more circle to lower the translation error</a:t>
            </a:r>
            <a:endParaRPr/>
          </a:p>
          <a:p>
            <a:pPr marL="557213" lvl="1" indent="-214312" algn="l" rtl="0">
              <a:spcBef>
                <a:spcPts val="420"/>
              </a:spcBef>
              <a:spcAft>
                <a:spcPts val="0"/>
              </a:spcAft>
              <a:buClr>
                <a:schemeClr val="dk1"/>
              </a:buClr>
              <a:buSzPts val="2100"/>
              <a:buChar char="–"/>
            </a:pPr>
            <a:r>
              <a:rPr lang="en-US"/>
              <a:t>More realistic filming position and angle</a:t>
            </a:r>
            <a:endParaRPr/>
          </a:p>
          <a:p>
            <a:pPr marL="257175" lvl="0" indent="-257175" algn="l" rtl="0">
              <a:spcBef>
                <a:spcPts val="480"/>
              </a:spcBef>
              <a:spcAft>
                <a:spcPts val="0"/>
              </a:spcAft>
              <a:buClr>
                <a:schemeClr val="dk1"/>
              </a:buClr>
              <a:buSzPts val="2400"/>
              <a:buChar char="•"/>
            </a:pPr>
            <a:r>
              <a:rPr lang="en-US"/>
              <a:t>Survey the backup methods</a:t>
            </a:r>
            <a:endParaRPr/>
          </a:p>
          <a:p>
            <a:pPr marL="557213" lvl="1" indent="-214312" algn="l" rtl="0">
              <a:spcBef>
                <a:spcPts val="420"/>
              </a:spcBef>
              <a:spcAft>
                <a:spcPts val="0"/>
              </a:spcAft>
              <a:buClr>
                <a:schemeClr val="dk1"/>
              </a:buClr>
              <a:buSzPts val="2100"/>
              <a:buChar char="–"/>
            </a:pPr>
            <a:r>
              <a:rPr lang="en-US"/>
              <a:t>Calibrate by court</a:t>
            </a:r>
            <a:endParaRPr/>
          </a:p>
          <a:p>
            <a:pPr marL="557213" lvl="1" indent="-214312" algn="l" rtl="0">
              <a:spcBef>
                <a:spcPts val="420"/>
              </a:spcBef>
              <a:spcAft>
                <a:spcPts val="0"/>
              </a:spcAft>
              <a:buClr>
                <a:schemeClr val="dk1"/>
              </a:buClr>
              <a:buSzPts val="2100"/>
              <a:buChar char="–"/>
            </a:pPr>
            <a:r>
              <a:rPr lang="en-US"/>
              <a:t>Calibrate by vanish point</a:t>
            </a:r>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Progress</a:t>
            </a:r>
            <a:endParaRPr lang="zh-TW" altLang="en-US" dirty="0"/>
          </a:p>
        </p:txBody>
      </p:sp>
      <p:sp>
        <p:nvSpPr>
          <p:cNvPr id="3" name="內容版面配置區 2"/>
          <p:cNvSpPr>
            <a:spLocks noGrp="1"/>
          </p:cNvSpPr>
          <p:nvPr>
            <p:ph idx="1"/>
          </p:nvPr>
        </p:nvSpPr>
        <p:spPr/>
        <p:txBody>
          <a:bodyPr>
            <a:normAutofit/>
          </a:bodyPr>
          <a:lstStyle/>
          <a:p>
            <a:r>
              <a:rPr lang="en-US" altLang="zh-TW" sz="2000" dirty="0"/>
              <a:t>Ellipses Detection</a:t>
            </a:r>
          </a:p>
          <a:p>
            <a:pPr lvl="1">
              <a:spcBef>
                <a:spcPts val="650"/>
              </a:spcBef>
            </a:pPr>
            <a:r>
              <a:rPr lang="en-US" altLang="zh-TW" sz="1700" dirty="0"/>
              <a:t>Canny edge detection</a:t>
            </a:r>
          </a:p>
          <a:p>
            <a:pPr lvl="1">
              <a:spcBef>
                <a:spcPts val="650"/>
              </a:spcBef>
            </a:pPr>
            <a:endParaRPr lang="en-US" altLang="zh-TW" sz="1700" dirty="0"/>
          </a:p>
          <a:p>
            <a:pPr lvl="1">
              <a:spcBef>
                <a:spcPts val="650"/>
              </a:spcBef>
            </a:pPr>
            <a:endParaRPr lang="en-US" altLang="zh-TW" sz="1700" dirty="0"/>
          </a:p>
          <a:p>
            <a:pPr marL="342900" lvl="1" indent="0">
              <a:spcBef>
                <a:spcPts val="650"/>
              </a:spcBef>
              <a:buNone/>
            </a:pPr>
            <a:endParaRPr lang="en-US" altLang="zh-TW" sz="1700" dirty="0"/>
          </a:p>
          <a:p>
            <a:pPr lvl="1">
              <a:spcBef>
                <a:spcPts val="650"/>
              </a:spcBef>
            </a:pPr>
            <a:r>
              <a:rPr lang="en-US" altLang="zh-TW" sz="1700" dirty="0"/>
              <a:t>Find Contours</a:t>
            </a:r>
          </a:p>
        </p:txBody>
      </p:sp>
      <p:pic>
        <p:nvPicPr>
          <p:cNvPr id="25" name="圖片 24"/>
          <p:cNvPicPr>
            <a:picLocks noChangeAspect="1"/>
          </p:cNvPicPr>
          <p:nvPr/>
        </p:nvPicPr>
        <p:blipFill>
          <a:blip r:embed="rId7"/>
          <a:stretch>
            <a:fillRect/>
          </a:stretch>
        </p:blipFill>
        <p:spPr>
          <a:xfrm>
            <a:off x="2942579" y="2104016"/>
            <a:ext cx="1827126" cy="1036800"/>
          </a:xfrm>
          <a:prstGeom prst="rect">
            <a:avLst/>
          </a:prstGeom>
        </p:spPr>
      </p:pic>
      <p:pic>
        <p:nvPicPr>
          <p:cNvPr id="26" name="圖片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9012" y="2104016"/>
            <a:ext cx="1843567" cy="1037134"/>
          </a:xfrm>
          <a:prstGeom prst="rect">
            <a:avLst/>
          </a:prstGeom>
        </p:spPr>
      </p:pic>
      <p:grpSp>
        <p:nvGrpSpPr>
          <p:cNvPr id="33" name="群組 32"/>
          <p:cNvGrpSpPr/>
          <p:nvPr/>
        </p:nvGrpSpPr>
        <p:grpSpPr>
          <a:xfrm>
            <a:off x="1099012" y="3483584"/>
            <a:ext cx="6624150" cy="931636"/>
            <a:chOff x="885883" y="3557990"/>
            <a:chExt cx="7371892" cy="1036800"/>
          </a:xfrm>
        </p:grpSpPr>
        <p:pic>
          <p:nvPicPr>
            <p:cNvPr id="27" name="圖片 26"/>
            <p:cNvPicPr>
              <a:picLocks noChangeAspect="1"/>
            </p:cNvPicPr>
            <p:nvPr>
              <p:custDataLst>
                <p:tags r:id="rId1"/>
              </p:custDataLst>
            </p:nvPr>
          </p:nvPicPr>
          <p:blipFill>
            <a:blip r:embed="rId9"/>
            <a:stretch>
              <a:fillRect/>
            </a:stretch>
          </p:blipFill>
          <p:spPr>
            <a:xfrm>
              <a:off x="2728856" y="3557990"/>
              <a:ext cx="1842973" cy="1036800"/>
            </a:xfrm>
            <a:prstGeom prst="rect">
              <a:avLst/>
            </a:prstGeom>
            <a:ln>
              <a:solidFill>
                <a:schemeClr val="bg1"/>
              </a:solidFill>
            </a:ln>
          </p:spPr>
        </p:pic>
        <p:pic>
          <p:nvPicPr>
            <p:cNvPr id="28" name="圖片 27"/>
            <p:cNvPicPr>
              <a:picLocks noChangeAspect="1"/>
            </p:cNvPicPr>
            <p:nvPr>
              <p:custDataLst>
                <p:tags r:id="rId2"/>
              </p:custDataLst>
            </p:nvPr>
          </p:nvPicPr>
          <p:blipFill>
            <a:blip r:embed="rId10"/>
            <a:stretch>
              <a:fillRect/>
            </a:stretch>
          </p:blipFill>
          <p:spPr>
            <a:xfrm>
              <a:off x="6414802" y="3557990"/>
              <a:ext cx="1842973" cy="1036800"/>
            </a:xfrm>
            <a:prstGeom prst="rect">
              <a:avLst/>
            </a:prstGeom>
            <a:ln>
              <a:solidFill>
                <a:schemeClr val="bg1"/>
              </a:solidFill>
            </a:ln>
          </p:spPr>
        </p:pic>
        <p:pic>
          <p:nvPicPr>
            <p:cNvPr id="29" name="圖片 28"/>
            <p:cNvPicPr>
              <a:picLocks noChangeAspect="1"/>
            </p:cNvPicPr>
            <p:nvPr>
              <p:custDataLst>
                <p:tags r:id="rId3"/>
              </p:custDataLst>
            </p:nvPr>
          </p:nvPicPr>
          <p:blipFill>
            <a:blip r:embed="rId11"/>
            <a:stretch>
              <a:fillRect/>
            </a:stretch>
          </p:blipFill>
          <p:spPr>
            <a:xfrm>
              <a:off x="885883" y="3557990"/>
              <a:ext cx="1842973" cy="1036800"/>
            </a:xfrm>
            <a:prstGeom prst="rect">
              <a:avLst/>
            </a:prstGeom>
            <a:ln>
              <a:solidFill>
                <a:schemeClr val="bg1"/>
              </a:solidFill>
            </a:ln>
          </p:spPr>
        </p:pic>
        <p:pic>
          <p:nvPicPr>
            <p:cNvPr id="30" name="圖片 29"/>
            <p:cNvPicPr>
              <a:picLocks noChangeAspect="1"/>
            </p:cNvPicPr>
            <p:nvPr>
              <p:custDataLst>
                <p:tags r:id="rId4"/>
              </p:custDataLst>
            </p:nvPr>
          </p:nvPicPr>
          <p:blipFill>
            <a:blip r:embed="rId12"/>
            <a:stretch>
              <a:fillRect/>
            </a:stretch>
          </p:blipFill>
          <p:spPr>
            <a:xfrm>
              <a:off x="4571829" y="3557990"/>
              <a:ext cx="1842973" cy="1036800"/>
            </a:xfrm>
            <a:prstGeom prst="rect">
              <a:avLst/>
            </a:prstGeom>
            <a:ln>
              <a:solidFill>
                <a:schemeClr val="bg1"/>
              </a:solidFill>
            </a:ln>
          </p:spPr>
        </p:pic>
      </p:grpSp>
      <p:sp>
        <p:nvSpPr>
          <p:cNvPr id="34" name="文字方塊 33"/>
          <p:cNvSpPr txBox="1"/>
          <p:nvPr/>
        </p:nvSpPr>
        <p:spPr>
          <a:xfrm>
            <a:off x="7723162" y="3795513"/>
            <a:ext cx="702436" cy="307777"/>
          </a:xfrm>
          <a:prstGeom prst="rect">
            <a:avLst/>
          </a:prstGeom>
          <a:noFill/>
        </p:spPr>
        <p:txBody>
          <a:bodyPr wrap="none" rtlCol="0">
            <a:spAutoFit/>
          </a:bodyPr>
          <a:lstStyle/>
          <a:p>
            <a:r>
              <a:rPr lang="en-US" altLang="zh-TW" dirty="0"/>
              <a:t>…, </a:t>
            </a:r>
            <a:r>
              <a:rPr lang="en-US" altLang="zh-TW" dirty="0" err="1"/>
              <a:t>etc</a:t>
            </a:r>
            <a:endParaRPr lang="zh-TW" altLang="en-US" dirty="0"/>
          </a:p>
        </p:txBody>
      </p:sp>
    </p:spTree>
    <p:extLst>
      <p:ext uri="{BB962C8B-B14F-4D97-AF65-F5344CB8AC3E}">
        <p14:creationId xmlns:p14="http://schemas.microsoft.com/office/powerpoint/2010/main" val="1164803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Progress</a:t>
            </a:r>
            <a:endParaRPr lang="zh-TW" altLang="en-US" dirty="0"/>
          </a:p>
        </p:txBody>
      </p:sp>
      <p:sp>
        <p:nvSpPr>
          <p:cNvPr id="3" name="內容版面配置區 2"/>
          <p:cNvSpPr>
            <a:spLocks noGrp="1"/>
          </p:cNvSpPr>
          <p:nvPr>
            <p:ph idx="1"/>
          </p:nvPr>
        </p:nvSpPr>
        <p:spPr/>
        <p:txBody>
          <a:bodyPr/>
          <a:lstStyle/>
          <a:p>
            <a:r>
              <a:rPr lang="en-US" altLang="zh-TW" dirty="0"/>
              <a:t>Ellipses Detection</a:t>
            </a:r>
            <a:endParaRPr lang="en-US" altLang="zh-TW" sz="2100" dirty="0"/>
          </a:p>
          <a:p>
            <a:pPr lvl="1"/>
            <a:r>
              <a:rPr lang="en-US" altLang="zh-TW" sz="1800" dirty="0"/>
              <a:t>Ellipses Detection base on </a:t>
            </a:r>
            <a:r>
              <a:rPr lang="en-US" altLang="zh-TW" sz="1700" dirty="0"/>
              <a:t>Hough Transformation</a:t>
            </a:r>
          </a:p>
          <a:p>
            <a:pPr lvl="2"/>
            <a:r>
              <a:rPr lang="en-US" altLang="zh-TW" sz="1400" dirty="0"/>
              <a:t>Reduce 5 parameters ellipse formula to 2 parameters using geometric characteristics</a:t>
            </a:r>
          </a:p>
          <a:p>
            <a:pPr lvl="2"/>
            <a:endParaRPr lang="en-US" altLang="zh-TW" sz="1400" dirty="0"/>
          </a:p>
          <a:p>
            <a:pPr lvl="2"/>
            <a:endParaRPr lang="en-US" altLang="zh-TW" sz="1400" dirty="0"/>
          </a:p>
          <a:p>
            <a:pPr lvl="2"/>
            <a:endParaRPr lang="en-US" altLang="zh-TW" sz="1400" dirty="0"/>
          </a:p>
          <a:p>
            <a:pPr lvl="2"/>
            <a:endParaRPr lang="en-US" altLang="zh-TW" sz="1400" dirty="0"/>
          </a:p>
          <a:p>
            <a:pPr lvl="2"/>
            <a:endParaRPr lang="en-US" altLang="zh-TW" sz="1400" dirty="0"/>
          </a:p>
          <a:p>
            <a:pPr lvl="2"/>
            <a:r>
              <a:rPr lang="en-US" altLang="zh-TW" sz="1400" dirty="0"/>
              <a:t>Perform </a:t>
            </a:r>
            <a:r>
              <a:rPr lang="en-US" altLang="zh-TW" sz="1400" dirty="0" err="1"/>
              <a:t>hough</a:t>
            </a:r>
            <a:r>
              <a:rPr lang="en-US" altLang="zh-TW" sz="1400" dirty="0"/>
              <a:t> transform on all edge point (transform from x-y space to b-θ</a:t>
            </a:r>
            <a:r>
              <a:rPr lang="zh-TW" altLang="en-US" sz="1400" dirty="0"/>
              <a:t> </a:t>
            </a:r>
            <a:r>
              <a:rPr lang="en-US" altLang="zh-TW" sz="1400" dirty="0"/>
              <a:t>space, i.e. </a:t>
            </a:r>
            <a:r>
              <a:rPr lang="en-US" altLang="zh-TW" sz="1400" dirty="0" err="1"/>
              <a:t>hough</a:t>
            </a:r>
            <a:r>
              <a:rPr lang="en-US" altLang="zh-TW" sz="1400" dirty="0"/>
              <a:t> space)</a:t>
            </a:r>
          </a:p>
          <a:p>
            <a:pPr lvl="2"/>
            <a:r>
              <a:rPr lang="en-US" altLang="zh-TW" sz="1400" dirty="0"/>
              <a:t>Find the highest vote position in </a:t>
            </a:r>
            <a:r>
              <a:rPr lang="en-US" altLang="zh-TW" sz="1400" dirty="0" err="1"/>
              <a:t>hough</a:t>
            </a:r>
            <a:r>
              <a:rPr lang="en-US" altLang="zh-TW" sz="1400" dirty="0"/>
              <a:t> space to get the 2 estimated parameters (b &amp; θ)</a:t>
            </a:r>
          </a:p>
          <a:p>
            <a:endParaRPr lang="zh-TW" altLang="en-US" dirty="0"/>
          </a:p>
        </p:txBody>
      </p:sp>
      <p:pic>
        <p:nvPicPr>
          <p:cNvPr id="14" name="圖片 13"/>
          <p:cNvPicPr>
            <a:picLocks noChangeAspect="1"/>
          </p:cNvPicPr>
          <p:nvPr/>
        </p:nvPicPr>
        <p:blipFill>
          <a:blip r:embed="rId3"/>
          <a:stretch>
            <a:fillRect/>
          </a:stretch>
        </p:blipFill>
        <p:spPr>
          <a:xfrm>
            <a:off x="1468953" y="2391251"/>
            <a:ext cx="4238095" cy="485714"/>
          </a:xfrm>
          <a:prstGeom prst="rect">
            <a:avLst/>
          </a:prstGeom>
        </p:spPr>
      </p:pic>
      <p:sp>
        <p:nvSpPr>
          <p:cNvPr id="15" name="文字方塊 14"/>
          <p:cNvSpPr txBox="1"/>
          <p:nvPr/>
        </p:nvSpPr>
        <p:spPr>
          <a:xfrm>
            <a:off x="1301337" y="2791622"/>
            <a:ext cx="5908355" cy="900246"/>
          </a:xfrm>
          <a:prstGeom prst="rect">
            <a:avLst/>
          </a:prstGeom>
          <a:noFill/>
        </p:spPr>
        <p:txBody>
          <a:bodyPr wrap="square" rtlCol="0">
            <a:spAutoFit/>
          </a:bodyPr>
          <a:lstStyle/>
          <a:p>
            <a:r>
              <a:rPr lang="en-US" altLang="zh-TW" sz="1050" dirty="0">
                <a:solidFill>
                  <a:srgbClr val="FF0000"/>
                </a:solidFill>
              </a:rPr>
              <a:t>The max distance from any position in the image to the edge of the ellipse can’t longer than semi-major axes of the ellipse.</a:t>
            </a:r>
          </a:p>
          <a:p>
            <a:r>
              <a:rPr lang="en-US" altLang="zh-TW" sz="1050" dirty="0"/>
              <a:t>Thus, for all positions in the image find the max distance to the edge and choose the position which has shortest max distance as our center (p, q) of ellipse and its max distance as our length of semi-major axes (a).</a:t>
            </a:r>
          </a:p>
        </p:txBody>
      </p:sp>
    </p:spTree>
    <p:custDataLst>
      <p:tags r:id="rId1"/>
    </p:custDataLst>
    <p:extLst>
      <p:ext uri="{BB962C8B-B14F-4D97-AF65-F5344CB8AC3E}">
        <p14:creationId xmlns:p14="http://schemas.microsoft.com/office/powerpoint/2010/main" val="169432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Result</a:t>
            </a:r>
            <a:endParaRPr lang="zh-TW" altLang="en-US" dirty="0"/>
          </a:p>
        </p:txBody>
      </p:sp>
      <p:sp>
        <p:nvSpPr>
          <p:cNvPr id="3" name="內容版面配置區 2"/>
          <p:cNvSpPr>
            <a:spLocks noGrp="1"/>
          </p:cNvSpPr>
          <p:nvPr>
            <p:ph idx="1"/>
          </p:nvPr>
        </p:nvSpPr>
        <p:spPr/>
        <p:txBody>
          <a:bodyPr>
            <a:normAutofit/>
          </a:bodyPr>
          <a:lstStyle/>
          <a:p>
            <a:r>
              <a:rPr lang="en-US" altLang="zh-TW" sz="1800" dirty="0"/>
              <a:t>Detected ellipse</a:t>
            </a:r>
          </a:p>
          <a:p>
            <a:endParaRPr lang="en-US" altLang="zh-TW" sz="1800" dirty="0"/>
          </a:p>
          <a:p>
            <a:endParaRPr lang="en-US" altLang="zh-TW" sz="1800" dirty="0"/>
          </a:p>
          <a:p>
            <a:endParaRPr lang="en-US" altLang="zh-TW" sz="1800" dirty="0"/>
          </a:p>
          <a:p>
            <a:endParaRPr lang="en-US" altLang="zh-TW" sz="1800" dirty="0"/>
          </a:p>
          <a:p>
            <a:r>
              <a:rPr lang="en-US" altLang="zh-TW" sz="1800" dirty="0"/>
              <a:t>Missed (</a:t>
            </a:r>
            <a:r>
              <a:rPr lang="en-US" altLang="zh-TW" sz="1800" dirty="0">
                <a:solidFill>
                  <a:srgbClr val="FF0000"/>
                </a:solidFill>
              </a:rPr>
              <a:t>Need a better way to choose correct position</a:t>
            </a:r>
            <a:r>
              <a:rPr lang="en-US" altLang="zh-TW" sz="1800" dirty="0"/>
              <a:t>)</a:t>
            </a:r>
            <a:endParaRPr lang="zh-TW" altLang="en-US" sz="1800" dirty="0"/>
          </a:p>
        </p:txBody>
      </p:sp>
      <p:pic>
        <p:nvPicPr>
          <p:cNvPr id="5" name="圖片 4"/>
          <p:cNvPicPr>
            <a:picLocks noChangeAspect="1"/>
          </p:cNvPicPr>
          <p:nvPr>
            <p:custDataLst>
              <p:tags r:id="rId2"/>
            </p:custDataLst>
          </p:nvPr>
        </p:nvPicPr>
        <p:blipFill>
          <a:blip r:embed="rId11"/>
          <a:stretch>
            <a:fillRect/>
          </a:stretch>
        </p:blipFill>
        <p:spPr>
          <a:xfrm>
            <a:off x="892847" y="1935805"/>
            <a:ext cx="1894167" cy="1065600"/>
          </a:xfrm>
          <a:prstGeom prst="rect">
            <a:avLst/>
          </a:prstGeom>
        </p:spPr>
      </p:pic>
      <p:pic>
        <p:nvPicPr>
          <p:cNvPr id="6" name="圖片 5"/>
          <p:cNvPicPr>
            <a:picLocks noChangeAspect="1"/>
          </p:cNvPicPr>
          <p:nvPr>
            <p:custDataLst>
              <p:tags r:id="rId3"/>
            </p:custDataLst>
          </p:nvPr>
        </p:nvPicPr>
        <p:blipFill>
          <a:blip r:embed="rId12"/>
          <a:stretch>
            <a:fillRect/>
          </a:stretch>
        </p:blipFill>
        <p:spPr>
          <a:xfrm>
            <a:off x="2787014" y="1935805"/>
            <a:ext cx="1894167" cy="1065600"/>
          </a:xfrm>
          <a:prstGeom prst="rect">
            <a:avLst/>
          </a:prstGeom>
        </p:spPr>
      </p:pic>
      <p:pic>
        <p:nvPicPr>
          <p:cNvPr id="7" name="圖片 6"/>
          <p:cNvPicPr>
            <a:picLocks noChangeAspect="1"/>
          </p:cNvPicPr>
          <p:nvPr>
            <p:custDataLst>
              <p:tags r:id="rId4"/>
            </p:custDataLst>
          </p:nvPr>
        </p:nvPicPr>
        <p:blipFill>
          <a:blip r:embed="rId13"/>
          <a:stretch>
            <a:fillRect/>
          </a:stretch>
        </p:blipFill>
        <p:spPr>
          <a:xfrm>
            <a:off x="6575348" y="1935805"/>
            <a:ext cx="1714500" cy="771525"/>
          </a:xfrm>
          <a:prstGeom prst="rect">
            <a:avLst/>
          </a:prstGeom>
        </p:spPr>
      </p:pic>
      <p:pic>
        <p:nvPicPr>
          <p:cNvPr id="8" name="圖片 7"/>
          <p:cNvPicPr>
            <a:picLocks noChangeAspect="1"/>
          </p:cNvPicPr>
          <p:nvPr>
            <p:custDataLst>
              <p:tags r:id="rId5"/>
            </p:custDataLst>
          </p:nvPr>
        </p:nvPicPr>
        <p:blipFill>
          <a:blip r:embed="rId14"/>
          <a:stretch>
            <a:fillRect/>
          </a:stretch>
        </p:blipFill>
        <p:spPr>
          <a:xfrm>
            <a:off x="4681181" y="1935805"/>
            <a:ext cx="1894167" cy="1065600"/>
          </a:xfrm>
          <a:prstGeom prst="rect">
            <a:avLst/>
          </a:prstGeom>
        </p:spPr>
      </p:pic>
      <p:pic>
        <p:nvPicPr>
          <p:cNvPr id="10" name="圖片 9"/>
          <p:cNvPicPr>
            <a:picLocks noChangeAspect="1"/>
          </p:cNvPicPr>
          <p:nvPr>
            <p:custDataLst>
              <p:tags r:id="rId6"/>
            </p:custDataLst>
          </p:nvPr>
        </p:nvPicPr>
        <p:blipFill>
          <a:blip r:embed="rId15"/>
          <a:stretch>
            <a:fillRect/>
          </a:stretch>
        </p:blipFill>
        <p:spPr>
          <a:xfrm>
            <a:off x="2787014" y="3408855"/>
            <a:ext cx="1894167" cy="1065600"/>
          </a:xfrm>
          <a:prstGeom prst="rect">
            <a:avLst/>
          </a:prstGeom>
        </p:spPr>
      </p:pic>
      <p:pic>
        <p:nvPicPr>
          <p:cNvPr id="11" name="圖片 10"/>
          <p:cNvPicPr>
            <a:picLocks noChangeAspect="1"/>
          </p:cNvPicPr>
          <p:nvPr>
            <p:custDataLst>
              <p:tags r:id="rId7"/>
            </p:custDataLst>
          </p:nvPr>
        </p:nvPicPr>
        <p:blipFill>
          <a:blip r:embed="rId16"/>
          <a:stretch>
            <a:fillRect/>
          </a:stretch>
        </p:blipFill>
        <p:spPr>
          <a:xfrm>
            <a:off x="6575347" y="3408855"/>
            <a:ext cx="1714500" cy="762000"/>
          </a:xfrm>
          <a:prstGeom prst="rect">
            <a:avLst/>
          </a:prstGeom>
        </p:spPr>
      </p:pic>
      <p:pic>
        <p:nvPicPr>
          <p:cNvPr id="12" name="圖片 11"/>
          <p:cNvPicPr>
            <a:picLocks noChangeAspect="1"/>
          </p:cNvPicPr>
          <p:nvPr>
            <p:custDataLst>
              <p:tags r:id="rId8"/>
            </p:custDataLst>
          </p:nvPr>
        </p:nvPicPr>
        <p:blipFill>
          <a:blip r:embed="rId17"/>
          <a:stretch>
            <a:fillRect/>
          </a:stretch>
        </p:blipFill>
        <p:spPr>
          <a:xfrm>
            <a:off x="4681180" y="3408855"/>
            <a:ext cx="1894167" cy="1065600"/>
          </a:xfrm>
          <a:prstGeom prst="rect">
            <a:avLst/>
          </a:prstGeom>
        </p:spPr>
      </p:pic>
      <p:pic>
        <p:nvPicPr>
          <p:cNvPr id="13" name="圖片 12"/>
          <p:cNvPicPr>
            <a:picLocks noChangeAspect="1"/>
          </p:cNvPicPr>
          <p:nvPr>
            <p:custDataLst>
              <p:tags r:id="rId9"/>
            </p:custDataLst>
          </p:nvPr>
        </p:nvPicPr>
        <p:blipFill>
          <a:blip r:embed="rId18"/>
          <a:stretch>
            <a:fillRect/>
          </a:stretch>
        </p:blipFill>
        <p:spPr>
          <a:xfrm>
            <a:off x="892847" y="3408855"/>
            <a:ext cx="1894167" cy="1065600"/>
          </a:xfrm>
          <a:prstGeom prst="rect">
            <a:avLst/>
          </a:prstGeom>
        </p:spPr>
      </p:pic>
      <p:sp>
        <p:nvSpPr>
          <p:cNvPr id="15" name="文字方塊 14"/>
          <p:cNvSpPr txBox="1"/>
          <p:nvPr/>
        </p:nvSpPr>
        <p:spPr>
          <a:xfrm>
            <a:off x="1379708" y="1689916"/>
            <a:ext cx="920444" cy="261610"/>
          </a:xfrm>
          <a:prstGeom prst="rect">
            <a:avLst/>
          </a:prstGeom>
          <a:noFill/>
        </p:spPr>
        <p:txBody>
          <a:bodyPr wrap="none" rtlCol="0" anchor="ctr">
            <a:spAutoFit/>
          </a:bodyPr>
          <a:lstStyle/>
          <a:p>
            <a:pPr algn="ctr"/>
            <a:r>
              <a:rPr lang="en-US" altLang="zh-TW" sz="1100" dirty="0"/>
              <a:t>Input image</a:t>
            </a:r>
            <a:endParaRPr lang="zh-TW" altLang="en-US" sz="1100" dirty="0"/>
          </a:p>
        </p:txBody>
      </p:sp>
      <p:sp>
        <p:nvSpPr>
          <p:cNvPr id="16" name="文字方塊 15"/>
          <p:cNvSpPr txBox="1"/>
          <p:nvPr/>
        </p:nvSpPr>
        <p:spPr>
          <a:xfrm>
            <a:off x="3152047" y="1689916"/>
            <a:ext cx="1164101" cy="261610"/>
          </a:xfrm>
          <a:prstGeom prst="rect">
            <a:avLst/>
          </a:prstGeom>
          <a:noFill/>
        </p:spPr>
        <p:txBody>
          <a:bodyPr wrap="none" rtlCol="0" anchor="ctr">
            <a:spAutoFit/>
          </a:bodyPr>
          <a:lstStyle/>
          <a:p>
            <a:pPr algn="ctr"/>
            <a:r>
              <a:rPr lang="en-US" altLang="zh-TW" sz="1100" dirty="0"/>
              <a:t>Found contours</a:t>
            </a:r>
            <a:endParaRPr lang="zh-TW" altLang="en-US" sz="1100" dirty="0"/>
          </a:p>
        </p:txBody>
      </p:sp>
      <p:sp>
        <p:nvSpPr>
          <p:cNvPr id="17" name="文字方塊 16"/>
          <p:cNvSpPr txBox="1"/>
          <p:nvPr/>
        </p:nvSpPr>
        <p:spPr>
          <a:xfrm>
            <a:off x="4689546" y="1689916"/>
            <a:ext cx="1877438" cy="261610"/>
          </a:xfrm>
          <a:prstGeom prst="rect">
            <a:avLst/>
          </a:prstGeom>
          <a:noFill/>
        </p:spPr>
        <p:txBody>
          <a:bodyPr wrap="none" rtlCol="0" anchor="ctr">
            <a:spAutoFit/>
          </a:bodyPr>
          <a:lstStyle/>
          <a:p>
            <a:pPr algn="ctr"/>
            <a:r>
              <a:rPr lang="en-US" altLang="zh-TW" sz="1100" dirty="0"/>
              <a:t>Max distance of all position</a:t>
            </a:r>
            <a:endParaRPr lang="zh-TW" altLang="en-US" sz="1100" dirty="0"/>
          </a:p>
        </p:txBody>
      </p:sp>
      <p:sp>
        <p:nvSpPr>
          <p:cNvPr id="18" name="文字方塊 17"/>
          <p:cNvSpPr txBox="1"/>
          <p:nvPr/>
        </p:nvSpPr>
        <p:spPr>
          <a:xfrm>
            <a:off x="6716699" y="1689916"/>
            <a:ext cx="1431802" cy="261610"/>
          </a:xfrm>
          <a:prstGeom prst="rect">
            <a:avLst/>
          </a:prstGeom>
          <a:noFill/>
        </p:spPr>
        <p:txBody>
          <a:bodyPr wrap="none" rtlCol="0" anchor="ctr">
            <a:spAutoFit/>
          </a:bodyPr>
          <a:lstStyle/>
          <a:p>
            <a:pPr algn="ctr"/>
            <a:r>
              <a:rPr lang="en-US" altLang="zh-TW" sz="1100" dirty="0"/>
              <a:t>Hough space voting</a:t>
            </a:r>
            <a:endParaRPr lang="zh-TW" altLang="en-US" sz="1100" dirty="0"/>
          </a:p>
        </p:txBody>
      </p:sp>
      <p:cxnSp>
        <p:nvCxnSpPr>
          <p:cNvPr id="20" name="直線單箭頭接點 19"/>
          <p:cNvCxnSpPr/>
          <p:nvPr/>
        </p:nvCxnSpPr>
        <p:spPr>
          <a:xfrm flipV="1">
            <a:off x="7906466" y="2428408"/>
            <a:ext cx="295633" cy="433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p:cNvSpPr txBox="1"/>
          <p:nvPr/>
        </p:nvSpPr>
        <p:spPr>
          <a:xfrm>
            <a:off x="7340742" y="2840949"/>
            <a:ext cx="944489" cy="261610"/>
          </a:xfrm>
          <a:prstGeom prst="rect">
            <a:avLst/>
          </a:prstGeom>
          <a:noFill/>
        </p:spPr>
        <p:txBody>
          <a:bodyPr wrap="none" rtlCol="0" anchor="ctr">
            <a:spAutoFit/>
          </a:bodyPr>
          <a:lstStyle/>
          <a:p>
            <a:pPr algn="ctr"/>
            <a:r>
              <a:rPr lang="en-US" altLang="zh-TW" sz="1100" dirty="0">
                <a:solidFill>
                  <a:srgbClr val="FF0000"/>
                </a:solidFill>
              </a:rPr>
              <a:t>Good voting</a:t>
            </a:r>
            <a:endParaRPr lang="zh-TW" altLang="en-US" sz="1100" dirty="0">
              <a:solidFill>
                <a:srgbClr val="FF0000"/>
              </a:solidFill>
            </a:endParaRPr>
          </a:p>
        </p:txBody>
      </p:sp>
      <p:sp>
        <p:nvSpPr>
          <p:cNvPr id="23" name="文字方塊 22"/>
          <p:cNvSpPr txBox="1"/>
          <p:nvPr/>
        </p:nvSpPr>
        <p:spPr>
          <a:xfrm>
            <a:off x="6858460" y="4266379"/>
            <a:ext cx="851515" cy="261610"/>
          </a:xfrm>
          <a:prstGeom prst="rect">
            <a:avLst/>
          </a:prstGeom>
          <a:noFill/>
        </p:spPr>
        <p:txBody>
          <a:bodyPr wrap="none" rtlCol="0" anchor="ctr">
            <a:spAutoFit/>
          </a:bodyPr>
          <a:lstStyle/>
          <a:p>
            <a:pPr algn="ctr"/>
            <a:r>
              <a:rPr lang="en-US" altLang="zh-TW" sz="1100" dirty="0">
                <a:solidFill>
                  <a:srgbClr val="FF0000"/>
                </a:solidFill>
              </a:rPr>
              <a:t>Bad voting</a:t>
            </a:r>
          </a:p>
        </p:txBody>
      </p:sp>
      <p:cxnSp>
        <p:nvCxnSpPr>
          <p:cNvPr id="24" name="直線單箭頭接點 23"/>
          <p:cNvCxnSpPr/>
          <p:nvPr/>
        </p:nvCxnSpPr>
        <p:spPr>
          <a:xfrm flipH="1" flipV="1">
            <a:off x="6716699" y="3964540"/>
            <a:ext cx="413390" cy="3346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4" name="群組 33"/>
          <p:cNvGrpSpPr/>
          <p:nvPr/>
        </p:nvGrpSpPr>
        <p:grpSpPr>
          <a:xfrm>
            <a:off x="6544861" y="1935805"/>
            <a:ext cx="905662" cy="670300"/>
            <a:chOff x="6507960" y="2352059"/>
            <a:chExt cx="905662" cy="670300"/>
          </a:xfrm>
        </p:grpSpPr>
        <p:cxnSp>
          <p:nvCxnSpPr>
            <p:cNvPr id="27" name="直線單箭頭接點 26"/>
            <p:cNvCxnSpPr/>
            <p:nvPr/>
          </p:nvCxnSpPr>
          <p:spPr>
            <a:xfrm>
              <a:off x="6716699" y="2557570"/>
              <a:ext cx="567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a:off x="6716699" y="2550695"/>
              <a:ext cx="0" cy="279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6812175" y="2352059"/>
              <a:ext cx="601447" cy="230832"/>
            </a:xfrm>
            <a:prstGeom prst="rect">
              <a:avLst/>
            </a:prstGeom>
            <a:noFill/>
          </p:spPr>
          <p:txBody>
            <a:bodyPr wrap="none" rtlCol="0">
              <a:spAutoFit/>
            </a:bodyPr>
            <a:lstStyle/>
            <a:p>
              <a:r>
                <a:rPr lang="en-US" altLang="zh-TW" sz="900" dirty="0">
                  <a:solidFill>
                    <a:schemeClr val="accent1"/>
                  </a:solidFill>
                </a:rPr>
                <a:t>θ</a:t>
              </a:r>
              <a:r>
                <a:rPr lang="zh-TW" altLang="en-US" sz="900" dirty="0">
                  <a:solidFill>
                    <a:schemeClr val="accent1"/>
                  </a:solidFill>
                </a:rPr>
                <a:t> </a:t>
              </a:r>
              <a:r>
                <a:rPr lang="en-US" altLang="zh-TW" sz="900" dirty="0">
                  <a:solidFill>
                    <a:schemeClr val="accent1"/>
                  </a:solidFill>
                </a:rPr>
                <a:t>(</a:t>
              </a:r>
              <a:r>
                <a:rPr lang="en-US" altLang="zh-TW" sz="700" dirty="0">
                  <a:solidFill>
                    <a:schemeClr val="accent1"/>
                  </a:solidFill>
                </a:rPr>
                <a:t>0~180)</a:t>
              </a:r>
              <a:endParaRPr lang="zh-TW" altLang="en-US" sz="700" dirty="0">
                <a:solidFill>
                  <a:schemeClr val="accent1"/>
                </a:solidFill>
              </a:endParaRPr>
            </a:p>
          </p:txBody>
        </p:sp>
        <p:sp>
          <p:nvSpPr>
            <p:cNvPr id="31" name="文字方塊 30"/>
            <p:cNvSpPr txBox="1"/>
            <p:nvPr/>
          </p:nvSpPr>
          <p:spPr>
            <a:xfrm>
              <a:off x="6507960" y="2791527"/>
              <a:ext cx="567784" cy="230832"/>
            </a:xfrm>
            <a:prstGeom prst="rect">
              <a:avLst/>
            </a:prstGeom>
            <a:noFill/>
          </p:spPr>
          <p:txBody>
            <a:bodyPr wrap="none" rtlCol="0">
              <a:spAutoFit/>
            </a:bodyPr>
            <a:lstStyle/>
            <a:p>
              <a:r>
                <a:rPr lang="en-US" altLang="zh-TW" sz="900" dirty="0">
                  <a:solidFill>
                    <a:schemeClr val="accent1"/>
                  </a:solidFill>
                </a:rPr>
                <a:t>b</a:t>
              </a:r>
              <a:r>
                <a:rPr lang="en-US" altLang="zh-TW" sz="700" dirty="0">
                  <a:solidFill>
                    <a:schemeClr val="accent1"/>
                  </a:solidFill>
                </a:rPr>
                <a:t> (0~a-1)</a:t>
              </a:r>
              <a:endParaRPr lang="zh-TW" altLang="en-US" sz="700" dirty="0">
                <a:solidFill>
                  <a:schemeClr val="accent1"/>
                </a:solidFill>
              </a:endParaRPr>
            </a:p>
          </p:txBody>
        </p:sp>
      </p:grpSp>
    </p:spTree>
    <p:custDataLst>
      <p:tags r:id="rId1"/>
    </p:custDataLst>
    <p:extLst>
      <p:ext uri="{BB962C8B-B14F-4D97-AF65-F5344CB8AC3E}">
        <p14:creationId xmlns:p14="http://schemas.microsoft.com/office/powerpoint/2010/main" val="3735067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Progress</a:t>
            </a:r>
            <a:endParaRPr lang="zh-TW" altLang="en-US" dirty="0"/>
          </a:p>
        </p:txBody>
      </p:sp>
      <p:sp>
        <p:nvSpPr>
          <p:cNvPr id="3" name="內容版面配置區 2"/>
          <p:cNvSpPr>
            <a:spLocks noGrp="1"/>
          </p:cNvSpPr>
          <p:nvPr>
            <p:ph idx="1"/>
          </p:nvPr>
        </p:nvSpPr>
        <p:spPr/>
        <p:txBody>
          <a:bodyPr>
            <a:normAutofit/>
          </a:bodyPr>
          <a:lstStyle/>
          <a:p>
            <a:r>
              <a:rPr lang="en-US" altLang="zh-TW" sz="2000" dirty="0"/>
              <a:t>Improvement of Ellipses Detection</a:t>
            </a:r>
          </a:p>
          <a:p>
            <a:pPr lvl="1"/>
            <a:r>
              <a:rPr lang="en-US" altLang="zh-TW" sz="1600" dirty="0"/>
              <a:t>Better way to choose correct voting position</a:t>
            </a:r>
          </a:p>
          <a:p>
            <a:pPr lvl="2"/>
            <a:r>
              <a:rPr lang="en-US" altLang="zh-TW" sz="1300" dirty="0"/>
              <a:t>Average of groups of highest points</a:t>
            </a:r>
          </a:p>
          <a:p>
            <a:pPr lvl="1"/>
            <a:r>
              <a:rPr lang="en-US" altLang="zh-TW" sz="1700" dirty="0"/>
              <a:t>Speed up performance</a:t>
            </a:r>
          </a:p>
          <a:p>
            <a:pPr lvl="2"/>
            <a:r>
              <a:rPr lang="en-US" altLang="zh-TW" sz="1400" dirty="0"/>
              <a:t>Decrease the searching field of center &amp; axes</a:t>
            </a:r>
          </a:p>
        </p:txBody>
      </p:sp>
      <p:pic>
        <p:nvPicPr>
          <p:cNvPr id="6" name="圖片 5"/>
          <p:cNvPicPr>
            <a:picLocks noChangeAspect="1"/>
          </p:cNvPicPr>
          <p:nvPr/>
        </p:nvPicPr>
        <p:blipFill>
          <a:blip r:embed="rId4"/>
          <a:stretch>
            <a:fillRect/>
          </a:stretch>
        </p:blipFill>
        <p:spPr>
          <a:xfrm>
            <a:off x="4083862" y="3089865"/>
            <a:ext cx="4602938" cy="1290758"/>
          </a:xfrm>
          <a:prstGeom prst="rect">
            <a:avLst/>
          </a:prstGeom>
        </p:spPr>
      </p:pic>
      <p:pic>
        <p:nvPicPr>
          <p:cNvPr id="4" name="圖片 3"/>
          <p:cNvPicPr>
            <a:picLocks noChangeAspect="1"/>
          </p:cNvPicPr>
          <p:nvPr/>
        </p:nvPicPr>
        <p:blipFill>
          <a:blip r:embed="rId5"/>
          <a:stretch>
            <a:fillRect/>
          </a:stretch>
        </p:blipFill>
        <p:spPr>
          <a:xfrm>
            <a:off x="5939479" y="1794426"/>
            <a:ext cx="2747321" cy="1210940"/>
          </a:xfrm>
          <a:prstGeom prst="rect">
            <a:avLst/>
          </a:prstGeom>
        </p:spPr>
      </p:pic>
      <p:pic>
        <p:nvPicPr>
          <p:cNvPr id="12" name="圖片 11"/>
          <p:cNvPicPr>
            <a:picLocks noChangeAspect="1"/>
          </p:cNvPicPr>
          <p:nvPr/>
        </p:nvPicPr>
        <p:blipFill>
          <a:blip r:embed="rId6"/>
          <a:stretch>
            <a:fillRect/>
          </a:stretch>
        </p:blipFill>
        <p:spPr>
          <a:xfrm>
            <a:off x="801930" y="2887558"/>
            <a:ext cx="3006924" cy="1589317"/>
          </a:xfrm>
          <a:prstGeom prst="rect">
            <a:avLst/>
          </a:prstGeom>
        </p:spPr>
      </p:pic>
      <p:sp>
        <p:nvSpPr>
          <p:cNvPr id="13" name="矩形 12"/>
          <p:cNvSpPr/>
          <p:nvPr/>
        </p:nvSpPr>
        <p:spPr>
          <a:xfrm>
            <a:off x="801930" y="4438787"/>
            <a:ext cx="2658100" cy="230832"/>
          </a:xfrm>
          <a:prstGeom prst="rect">
            <a:avLst/>
          </a:prstGeom>
        </p:spPr>
        <p:txBody>
          <a:bodyPr wrap="none">
            <a:spAutoFit/>
          </a:bodyPr>
          <a:lstStyle/>
          <a:p>
            <a:pPr lvl="2"/>
            <a:r>
              <a:rPr lang="zh-TW" altLang="en-US" sz="900" dirty="0"/>
              <a:t>▲ </a:t>
            </a:r>
            <a:r>
              <a:rPr lang="en-US" altLang="zh-TW" sz="900" dirty="0"/>
              <a:t>Decrease the searching field of center &amp; axes</a:t>
            </a:r>
          </a:p>
        </p:txBody>
      </p:sp>
      <p:sp>
        <p:nvSpPr>
          <p:cNvPr id="42" name="矩形 41"/>
          <p:cNvSpPr/>
          <p:nvPr/>
        </p:nvSpPr>
        <p:spPr>
          <a:xfrm>
            <a:off x="5312761" y="4438787"/>
            <a:ext cx="2145139" cy="230832"/>
          </a:xfrm>
          <a:prstGeom prst="rect">
            <a:avLst/>
          </a:prstGeom>
        </p:spPr>
        <p:txBody>
          <a:bodyPr wrap="none">
            <a:spAutoFit/>
          </a:bodyPr>
          <a:lstStyle/>
          <a:p>
            <a:pPr lvl="2"/>
            <a:r>
              <a:rPr lang="zh-TW" altLang="en-US" sz="900" dirty="0"/>
              <a:t>▲ </a:t>
            </a:r>
            <a:r>
              <a:rPr lang="en-US" altLang="zh-TW" sz="900" dirty="0"/>
              <a:t>Average of groups of highest points</a:t>
            </a:r>
          </a:p>
        </p:txBody>
      </p:sp>
    </p:spTree>
    <p:custDataLst>
      <p:tags r:id="rId1"/>
    </p:custDataLst>
    <p:extLst>
      <p:ext uri="{BB962C8B-B14F-4D97-AF65-F5344CB8AC3E}">
        <p14:creationId xmlns:p14="http://schemas.microsoft.com/office/powerpoint/2010/main" val="1521366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Progress</a:t>
            </a:r>
            <a:endParaRPr lang="zh-TW" altLang="en-US" dirty="0"/>
          </a:p>
        </p:txBody>
      </p:sp>
      <p:sp>
        <p:nvSpPr>
          <p:cNvPr id="3" name="內容版面配置區 2"/>
          <p:cNvSpPr>
            <a:spLocks noGrp="1"/>
          </p:cNvSpPr>
          <p:nvPr>
            <p:ph idx="1"/>
          </p:nvPr>
        </p:nvSpPr>
        <p:spPr/>
        <p:txBody>
          <a:bodyPr/>
          <a:lstStyle/>
          <a:p>
            <a:pPr marL="257175" lvl="1" indent="-257175">
              <a:buFont typeface="Arial" pitchFamily="34" charset="0"/>
              <a:buChar char="•"/>
            </a:pPr>
            <a:r>
              <a:rPr lang="en-US" altLang="zh-TW" dirty="0"/>
              <a:t>Estimate Rotation &amp; Translation Parameters</a:t>
            </a:r>
          </a:p>
          <a:p>
            <a:pPr lvl="1"/>
            <a:r>
              <a:rPr lang="en-US" altLang="zh-TW" dirty="0"/>
              <a:t>Estimate the camera position &amp; pose in world coordinate system</a:t>
            </a:r>
            <a:endParaRPr lang="zh-TW" altLang="en-US" dirty="0"/>
          </a:p>
        </p:txBody>
      </p:sp>
      <p:pic>
        <p:nvPicPr>
          <p:cNvPr id="5" name="圖片 4"/>
          <p:cNvPicPr>
            <a:picLocks noChangeAspect="1"/>
          </p:cNvPicPr>
          <p:nvPr/>
        </p:nvPicPr>
        <p:blipFill>
          <a:blip r:embed="rId3"/>
          <a:stretch>
            <a:fillRect/>
          </a:stretch>
        </p:blipFill>
        <p:spPr>
          <a:xfrm>
            <a:off x="4591824" y="2787690"/>
            <a:ext cx="3936833" cy="1500725"/>
          </a:xfrm>
          <a:prstGeom prst="rect">
            <a:avLst/>
          </a:prstGeom>
        </p:spPr>
      </p:pic>
      <p:grpSp>
        <p:nvGrpSpPr>
          <p:cNvPr id="21" name="群組 20"/>
          <p:cNvGrpSpPr/>
          <p:nvPr/>
        </p:nvGrpSpPr>
        <p:grpSpPr>
          <a:xfrm>
            <a:off x="957615" y="2399792"/>
            <a:ext cx="3334801" cy="1871634"/>
            <a:chOff x="957615" y="2571750"/>
            <a:chExt cx="3334801" cy="1871634"/>
          </a:xfrm>
        </p:grpSpPr>
        <p:pic>
          <p:nvPicPr>
            <p:cNvPr id="7" name="圖片 6"/>
            <p:cNvPicPr>
              <a:picLocks noChangeAspect="1"/>
            </p:cNvPicPr>
            <p:nvPr/>
          </p:nvPicPr>
          <p:blipFill>
            <a:blip r:embed="rId4"/>
            <a:stretch>
              <a:fillRect/>
            </a:stretch>
          </p:blipFill>
          <p:spPr>
            <a:xfrm>
              <a:off x="957615" y="2571750"/>
              <a:ext cx="3334801" cy="1871634"/>
            </a:xfrm>
            <a:prstGeom prst="rect">
              <a:avLst/>
            </a:prstGeom>
          </p:spPr>
        </p:pic>
        <p:sp>
          <p:nvSpPr>
            <p:cNvPr id="8" name="橢圓 7"/>
            <p:cNvSpPr/>
            <p:nvPr/>
          </p:nvSpPr>
          <p:spPr>
            <a:xfrm>
              <a:off x="1909136" y="3471372"/>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2615491" y="3595198"/>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1609728" y="3441309"/>
              <a:ext cx="324128" cy="307777"/>
            </a:xfrm>
            <a:prstGeom prst="rect">
              <a:avLst/>
            </a:prstGeom>
            <a:noFill/>
          </p:spPr>
          <p:txBody>
            <a:bodyPr wrap="none" rtlCol="0">
              <a:spAutoFit/>
            </a:bodyPr>
            <a:lstStyle/>
            <a:p>
              <a:r>
                <a:rPr lang="en-US" altLang="zh-TW" dirty="0">
                  <a:solidFill>
                    <a:srgbClr val="FF0000"/>
                  </a:solidFill>
                </a:rPr>
                <a:t>O</a:t>
              </a:r>
              <a:endParaRPr lang="zh-TW" altLang="en-US" dirty="0">
                <a:solidFill>
                  <a:srgbClr val="FF0000"/>
                </a:solidFill>
              </a:endParaRPr>
            </a:p>
          </p:txBody>
        </p:sp>
        <p:cxnSp>
          <p:nvCxnSpPr>
            <p:cNvPr id="13" name="直線單箭頭接點 12"/>
            <p:cNvCxnSpPr>
              <a:stCxn id="8" idx="6"/>
              <a:endCxn id="9" idx="2"/>
            </p:cNvCxnSpPr>
            <p:nvPr/>
          </p:nvCxnSpPr>
          <p:spPr>
            <a:xfrm>
              <a:off x="1954855" y="3494232"/>
              <a:ext cx="660636" cy="123826"/>
            </a:xfrm>
            <a:prstGeom prst="straightConnector1">
              <a:avLst/>
            </a:prstGeom>
            <a:ln>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stCxn id="8" idx="0"/>
            </p:cNvCxnSpPr>
            <p:nvPr/>
          </p:nvCxnSpPr>
          <p:spPr>
            <a:xfrm flipH="1" flipV="1">
              <a:off x="1863417" y="2959648"/>
              <a:ext cx="68579" cy="511724"/>
            </a:xfrm>
            <a:prstGeom prst="straightConnector1">
              <a:avLst/>
            </a:prstGeom>
            <a:ln>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1945331" y="3208367"/>
              <a:ext cx="164458" cy="278722"/>
            </a:xfrm>
            <a:prstGeom prst="straightConnector1">
              <a:avLst/>
            </a:prstGeom>
            <a:ln>
              <a:solidFill>
                <a:srgbClr val="FF0000"/>
              </a:solidFill>
              <a:tailEnd type="triangle" w="sm" len="sm"/>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2182797" y="3363978"/>
              <a:ext cx="213520" cy="246221"/>
            </a:xfrm>
            <a:prstGeom prst="rect">
              <a:avLst/>
            </a:prstGeom>
            <a:noFill/>
          </p:spPr>
          <p:txBody>
            <a:bodyPr wrap="none" rtlCol="0">
              <a:spAutoFit/>
            </a:bodyPr>
            <a:lstStyle/>
            <a:p>
              <a:r>
                <a:rPr lang="en-US" altLang="zh-TW" sz="1000" dirty="0">
                  <a:solidFill>
                    <a:srgbClr val="FF0000"/>
                  </a:solidFill>
                </a:rPr>
                <a:t>i</a:t>
              </a:r>
              <a:endParaRPr lang="zh-TW" altLang="en-US" dirty="0">
                <a:solidFill>
                  <a:srgbClr val="FF0000"/>
                </a:solidFill>
              </a:endParaRPr>
            </a:p>
          </p:txBody>
        </p:sp>
        <p:sp>
          <p:nvSpPr>
            <p:cNvPr id="19" name="文字方塊 18"/>
            <p:cNvSpPr txBox="1"/>
            <p:nvPr/>
          </p:nvSpPr>
          <p:spPr>
            <a:xfrm>
              <a:off x="1676554" y="3061987"/>
              <a:ext cx="248786" cy="246221"/>
            </a:xfrm>
            <a:prstGeom prst="rect">
              <a:avLst/>
            </a:prstGeom>
            <a:noFill/>
          </p:spPr>
          <p:txBody>
            <a:bodyPr wrap="none" rtlCol="0">
              <a:spAutoFit/>
            </a:bodyPr>
            <a:lstStyle/>
            <a:p>
              <a:r>
                <a:rPr lang="en-US" altLang="zh-TW" sz="1000" dirty="0">
                  <a:solidFill>
                    <a:srgbClr val="FF0000"/>
                  </a:solidFill>
                </a:rPr>
                <a:t>k</a:t>
              </a:r>
              <a:endParaRPr lang="zh-TW" altLang="en-US" dirty="0">
                <a:solidFill>
                  <a:srgbClr val="FF0000"/>
                </a:solidFill>
              </a:endParaRPr>
            </a:p>
          </p:txBody>
        </p:sp>
        <p:sp>
          <p:nvSpPr>
            <p:cNvPr id="20" name="文字方塊 19"/>
            <p:cNvSpPr txBox="1"/>
            <p:nvPr/>
          </p:nvSpPr>
          <p:spPr>
            <a:xfrm>
              <a:off x="2069808" y="3020130"/>
              <a:ext cx="213520" cy="246221"/>
            </a:xfrm>
            <a:prstGeom prst="rect">
              <a:avLst/>
            </a:prstGeom>
            <a:noFill/>
          </p:spPr>
          <p:txBody>
            <a:bodyPr wrap="none" rtlCol="0">
              <a:spAutoFit/>
            </a:bodyPr>
            <a:lstStyle/>
            <a:p>
              <a:r>
                <a:rPr lang="en-US" altLang="zh-TW" sz="1000" dirty="0">
                  <a:solidFill>
                    <a:srgbClr val="FF0000"/>
                  </a:solidFill>
                </a:rPr>
                <a:t>j</a:t>
              </a:r>
              <a:endParaRPr lang="zh-TW" altLang="en-US" dirty="0">
                <a:solidFill>
                  <a:srgbClr val="FF0000"/>
                </a:solidFill>
              </a:endParaRPr>
            </a:p>
          </p:txBody>
        </p:sp>
      </p:grpSp>
    </p:spTree>
    <p:custDataLst>
      <p:tags r:id="rId1"/>
    </p:custDataLst>
    <p:extLst>
      <p:ext uri="{BB962C8B-B14F-4D97-AF65-F5344CB8AC3E}">
        <p14:creationId xmlns:p14="http://schemas.microsoft.com/office/powerpoint/2010/main" val="2312067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6"/>
          <p:cNvSpPr txBox="1">
            <a:spLocks noGrp="1"/>
          </p:cNvSpPr>
          <p:nvPr>
            <p:ph type="title"/>
          </p:nvPr>
        </p:nvSpPr>
        <p:spPr>
          <a:xfrm>
            <a:off x="457200" y="587964"/>
            <a:ext cx="8229600" cy="74164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US"/>
              <a:t>Previous Progress</a:t>
            </a:r>
            <a:endParaRPr/>
          </a:p>
        </p:txBody>
      </p:sp>
      <p:sp>
        <p:nvSpPr>
          <p:cNvPr id="145" name="Google Shape;145;p6"/>
          <p:cNvSpPr txBox="1">
            <a:spLocks noGrp="1"/>
          </p:cNvSpPr>
          <p:nvPr>
            <p:ph type="body" idx="1"/>
          </p:nvPr>
        </p:nvSpPr>
        <p:spPr>
          <a:xfrm>
            <a:off x="457199" y="1383619"/>
            <a:ext cx="5058697" cy="3211004"/>
          </a:xfrm>
          <a:prstGeom prst="rect">
            <a:avLst/>
          </a:prstGeom>
          <a:noFill/>
          <a:ln>
            <a:noFill/>
          </a:ln>
        </p:spPr>
        <p:txBody>
          <a:bodyPr spcFirstLastPara="1" wrap="square" lIns="91425" tIns="45700" rIns="91425" bIns="45700" anchor="t" anchorCtr="0">
            <a:normAutofit/>
          </a:bodyPr>
          <a:lstStyle/>
          <a:p>
            <a:pPr marL="257175" lvl="0" indent="-257175" algn="l" rtl="0">
              <a:spcBef>
                <a:spcPts val="0"/>
              </a:spcBef>
              <a:spcAft>
                <a:spcPts val="0"/>
              </a:spcAft>
              <a:buClr>
                <a:schemeClr val="dk1"/>
              </a:buClr>
              <a:buSzPts val="2400"/>
              <a:buChar char="•"/>
            </a:pPr>
            <a:r>
              <a:rPr lang="en-US"/>
              <a:t>Find Extrinsic Parameter</a:t>
            </a:r>
            <a:endParaRPr/>
          </a:p>
          <a:p>
            <a:pPr marL="557212" lvl="2" indent="-257175" algn="l" rtl="0">
              <a:spcBef>
                <a:spcPts val="360"/>
              </a:spcBef>
              <a:spcAft>
                <a:spcPts val="0"/>
              </a:spcAft>
              <a:buClr>
                <a:schemeClr val="dk1"/>
              </a:buClr>
              <a:buSzPts val="1800"/>
              <a:buChar char="•"/>
            </a:pPr>
            <a:r>
              <a:rPr lang="en-US"/>
              <a:t>Estimate Rotation &amp; Translation Parameters</a:t>
            </a:r>
            <a:endParaRPr/>
          </a:p>
          <a:p>
            <a:pPr marL="857250" lvl="2" indent="-171450" algn="l" rtl="0">
              <a:spcBef>
                <a:spcPts val="360"/>
              </a:spcBef>
              <a:spcAft>
                <a:spcPts val="0"/>
              </a:spcAft>
              <a:buClr>
                <a:schemeClr val="dk1"/>
              </a:buClr>
              <a:buSzPts val="1800"/>
              <a:buChar char="•"/>
            </a:pPr>
            <a:r>
              <a:rPr lang="en-US"/>
              <a:t>World Coordinate System (WCS)</a:t>
            </a:r>
            <a:endParaRPr/>
          </a:p>
          <a:p>
            <a:pPr marL="857250" lvl="2" indent="-171450" algn="l" rtl="0">
              <a:spcBef>
                <a:spcPts val="360"/>
              </a:spcBef>
              <a:spcAft>
                <a:spcPts val="0"/>
              </a:spcAft>
              <a:buClr>
                <a:schemeClr val="dk1"/>
              </a:buClr>
              <a:buSzPts val="1800"/>
              <a:buChar char="•"/>
            </a:pPr>
            <a:r>
              <a:rPr lang="en-US"/>
              <a:t>Camera Coordinate System (CCS)</a:t>
            </a:r>
            <a:endParaRPr/>
          </a:p>
          <a:p>
            <a:pPr marL="857250" lvl="2" indent="-171450" algn="l" rtl="0">
              <a:spcBef>
                <a:spcPts val="360"/>
              </a:spcBef>
              <a:spcAft>
                <a:spcPts val="0"/>
              </a:spcAft>
              <a:buClr>
                <a:schemeClr val="dk1"/>
              </a:buClr>
              <a:buSzPts val="1800"/>
              <a:buChar char="•"/>
            </a:pPr>
            <a:r>
              <a:rPr lang="en-US"/>
              <a:t>Estimate the camera position &amp; pose in world coordinate system (WCS)</a:t>
            </a:r>
            <a:endParaRPr/>
          </a:p>
        </p:txBody>
      </p:sp>
      <p:sp>
        <p:nvSpPr>
          <p:cNvPr id="146" name="Google Shape;146;p6"/>
          <p:cNvSpPr/>
          <p:nvPr/>
        </p:nvSpPr>
        <p:spPr>
          <a:xfrm>
            <a:off x="2578196" y="3994459"/>
            <a:ext cx="6246108" cy="6001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222222"/>
                </a:solidFill>
                <a:latin typeface="Arial"/>
                <a:ea typeface="Arial"/>
                <a:cs typeface="Arial"/>
                <a:sym typeface="Arial"/>
              </a:rPr>
              <a:t>Reference:</a:t>
            </a:r>
            <a:endParaRPr/>
          </a:p>
          <a:p>
            <a:pPr marL="0" marR="0" lvl="0" indent="0" algn="l" rtl="0">
              <a:lnSpc>
                <a:spcPct val="100000"/>
              </a:lnSpc>
              <a:spcBef>
                <a:spcPts val="0"/>
              </a:spcBef>
              <a:spcAft>
                <a:spcPts val="0"/>
              </a:spcAft>
              <a:buNone/>
            </a:pPr>
            <a:r>
              <a:rPr lang="en-US" sz="1100" b="0" i="0" u="none" strike="noStrike" cap="none">
                <a:solidFill>
                  <a:srgbClr val="222222"/>
                </a:solidFill>
                <a:latin typeface="Arial"/>
                <a:ea typeface="Arial"/>
                <a:cs typeface="Arial"/>
                <a:sym typeface="Arial"/>
              </a:rPr>
              <a:t>Chen, Qian, Haiyuan Wu, and Toshikazu Wada. "Camera calibration with two arbitrary coplanar circles." </a:t>
            </a:r>
            <a:r>
              <a:rPr lang="en-US" sz="1100" b="0" i="1" u="none" strike="noStrike" cap="none">
                <a:solidFill>
                  <a:srgbClr val="222222"/>
                </a:solidFill>
                <a:latin typeface="Arial"/>
                <a:ea typeface="Arial"/>
                <a:cs typeface="Arial"/>
                <a:sym typeface="Arial"/>
              </a:rPr>
              <a:t>European Conference on Computer Vision</a:t>
            </a:r>
            <a:r>
              <a:rPr lang="en-US" sz="1100" b="0" i="0" u="none" strike="noStrike" cap="none">
                <a:solidFill>
                  <a:srgbClr val="222222"/>
                </a:solidFill>
                <a:latin typeface="Arial"/>
                <a:ea typeface="Arial"/>
                <a:cs typeface="Arial"/>
                <a:sym typeface="Arial"/>
              </a:rPr>
              <a:t>. Springer, Berlin, Heidelberg, 2004.</a:t>
            </a:r>
            <a:endParaRPr sz="1100" b="0" i="0" u="none" strike="noStrike" cap="none">
              <a:solidFill>
                <a:srgbClr val="000000"/>
              </a:solidFill>
              <a:latin typeface="Arial"/>
              <a:ea typeface="Arial"/>
              <a:cs typeface="Arial"/>
              <a:sym typeface="Arial"/>
            </a:endParaRPr>
          </a:p>
        </p:txBody>
      </p:sp>
      <p:pic>
        <p:nvPicPr>
          <p:cNvPr id="147" name="Google Shape;147;p6"/>
          <p:cNvPicPr preferRelativeResize="0"/>
          <p:nvPr/>
        </p:nvPicPr>
        <p:blipFill rotWithShape="1">
          <a:blip r:embed="rId4">
            <a:alphaModFix/>
          </a:blip>
          <a:srcRect r="47681"/>
          <a:stretch/>
        </p:blipFill>
        <p:spPr>
          <a:xfrm>
            <a:off x="6838484" y="1068803"/>
            <a:ext cx="1696065" cy="1235776"/>
          </a:xfrm>
          <a:prstGeom prst="rect">
            <a:avLst/>
          </a:prstGeom>
          <a:noFill/>
          <a:ln>
            <a:noFill/>
          </a:ln>
        </p:spPr>
      </p:pic>
      <p:pic>
        <p:nvPicPr>
          <p:cNvPr id="148" name="Google Shape;148;p6"/>
          <p:cNvPicPr preferRelativeResize="0"/>
          <p:nvPr/>
        </p:nvPicPr>
        <p:blipFill rotWithShape="1">
          <a:blip r:embed="rId5">
            <a:alphaModFix/>
          </a:blip>
          <a:srcRect/>
          <a:stretch/>
        </p:blipFill>
        <p:spPr>
          <a:xfrm>
            <a:off x="5405284" y="2358586"/>
            <a:ext cx="3129265" cy="1756278"/>
          </a:xfrm>
          <a:prstGeom prst="rect">
            <a:avLst/>
          </a:prstGeom>
          <a:noFill/>
          <a:ln>
            <a:noFill/>
          </a:ln>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7"/>
          <p:cNvSpPr txBox="1">
            <a:spLocks noGrp="1"/>
          </p:cNvSpPr>
          <p:nvPr>
            <p:ph type="title"/>
          </p:nvPr>
        </p:nvSpPr>
        <p:spPr>
          <a:xfrm>
            <a:off x="457200" y="587964"/>
            <a:ext cx="8229600" cy="74164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US"/>
              <a:t>Progress</a:t>
            </a:r>
            <a:endParaRPr/>
          </a:p>
        </p:txBody>
      </p:sp>
      <p:sp>
        <p:nvSpPr>
          <p:cNvPr id="154" name="Google Shape;154;p7"/>
          <p:cNvSpPr txBox="1">
            <a:spLocks noGrp="1"/>
          </p:cNvSpPr>
          <p:nvPr>
            <p:ph type="body" idx="1"/>
          </p:nvPr>
        </p:nvSpPr>
        <p:spPr>
          <a:xfrm>
            <a:off x="457200" y="1383619"/>
            <a:ext cx="8229600" cy="3211004"/>
          </a:xfrm>
          <a:prstGeom prst="rect">
            <a:avLst/>
          </a:prstGeom>
          <a:noFill/>
          <a:ln>
            <a:noFill/>
          </a:ln>
        </p:spPr>
        <p:txBody>
          <a:bodyPr spcFirstLastPara="1" wrap="square" lIns="91425" tIns="45700" rIns="91425" bIns="45700" anchor="t" anchorCtr="0">
            <a:normAutofit/>
          </a:bodyPr>
          <a:lstStyle/>
          <a:p>
            <a:pPr marL="257175" lvl="0" indent="-257175" algn="l" rtl="0">
              <a:spcBef>
                <a:spcPts val="0"/>
              </a:spcBef>
              <a:spcAft>
                <a:spcPts val="0"/>
              </a:spcAft>
              <a:buClr>
                <a:schemeClr val="dk1"/>
              </a:buClr>
              <a:buSzPts val="2400"/>
              <a:buChar char="•"/>
            </a:pPr>
            <a:r>
              <a:rPr lang="en-US"/>
              <a:t>Evaluate with synthetic image generate by OpenGL</a:t>
            </a:r>
            <a:endParaRPr/>
          </a:p>
          <a:p>
            <a:pPr marL="557213" lvl="1" indent="-214312" algn="l" rtl="0">
              <a:spcBef>
                <a:spcPts val="420"/>
              </a:spcBef>
              <a:spcAft>
                <a:spcPts val="0"/>
              </a:spcAft>
              <a:buClr>
                <a:schemeClr val="dk1"/>
              </a:buClr>
              <a:buSzPts val="2100"/>
              <a:buChar char="–"/>
            </a:pPr>
            <a:r>
              <a:rPr lang="en-US"/>
              <a:t>How the following factors affect the accuracy and the success rate of detection of the pattern</a:t>
            </a:r>
            <a:endParaRPr/>
          </a:p>
          <a:p>
            <a:pPr marL="857250" lvl="2" indent="-171450" algn="l" rtl="0">
              <a:spcBef>
                <a:spcPts val="360"/>
              </a:spcBef>
              <a:spcAft>
                <a:spcPts val="0"/>
              </a:spcAft>
              <a:buClr>
                <a:schemeClr val="dk1"/>
              </a:buClr>
              <a:buSzPts val="1800"/>
              <a:buChar char="•"/>
            </a:pPr>
            <a:r>
              <a:rPr lang="en-US"/>
              <a:t>Camera distance</a:t>
            </a:r>
            <a:endParaRPr/>
          </a:p>
          <a:p>
            <a:pPr marL="857250" lvl="2" indent="-171450" algn="l" rtl="0">
              <a:spcBef>
                <a:spcPts val="360"/>
              </a:spcBef>
              <a:spcAft>
                <a:spcPts val="0"/>
              </a:spcAft>
              <a:buClr>
                <a:schemeClr val="dk1"/>
              </a:buClr>
              <a:buSzPts val="1800"/>
              <a:buChar char="•"/>
            </a:pPr>
            <a:r>
              <a:rPr lang="en-US"/>
              <a:t>Pattern size</a:t>
            </a:r>
            <a:endParaRPr/>
          </a:p>
          <a:p>
            <a:pPr marL="857250" lvl="2" indent="-171450" algn="l" rtl="0">
              <a:spcBef>
                <a:spcPts val="360"/>
              </a:spcBef>
              <a:spcAft>
                <a:spcPts val="0"/>
              </a:spcAft>
              <a:buClr>
                <a:schemeClr val="dk1"/>
              </a:buClr>
              <a:buSzPts val="1800"/>
              <a:buChar char="•"/>
            </a:pPr>
            <a:r>
              <a:rPr lang="en-US"/>
              <a:t>Pattern distribution</a:t>
            </a:r>
            <a:endParaRPr/>
          </a:p>
          <a:p>
            <a:pPr marL="857250" lvl="2" indent="-171450" algn="l" rtl="0">
              <a:spcBef>
                <a:spcPts val="360"/>
              </a:spcBef>
              <a:spcAft>
                <a:spcPts val="0"/>
              </a:spcAft>
              <a:buClr>
                <a:schemeClr val="dk1"/>
              </a:buClr>
              <a:buSzPts val="1800"/>
              <a:buChar char="•"/>
            </a:pPr>
            <a:r>
              <a:rPr lang="en-US"/>
              <a:t>Viewing pitch</a:t>
            </a:r>
            <a:endParaRPr/>
          </a:p>
          <a:p>
            <a:pPr marL="557213" lvl="1" indent="-214312" algn="l" rtl="0">
              <a:spcBef>
                <a:spcPts val="420"/>
              </a:spcBef>
              <a:spcAft>
                <a:spcPts val="0"/>
              </a:spcAft>
              <a:buClr>
                <a:schemeClr val="dk1"/>
              </a:buClr>
              <a:buSzPts val="2100"/>
              <a:buChar char="–"/>
            </a:pPr>
            <a:r>
              <a:rPr lang="en-US"/>
              <a:t>Compare with the chessboard method</a:t>
            </a:r>
            <a:endParaRPr/>
          </a:p>
        </p:txBody>
      </p:sp>
      <p:pic>
        <p:nvPicPr>
          <p:cNvPr id="155" name="Google Shape;155;p7"/>
          <p:cNvPicPr preferRelativeResize="0"/>
          <p:nvPr/>
        </p:nvPicPr>
        <p:blipFill rotWithShape="1">
          <a:blip r:embed="rId4">
            <a:alphaModFix/>
          </a:blip>
          <a:srcRect/>
          <a:stretch/>
        </p:blipFill>
        <p:spPr>
          <a:xfrm>
            <a:off x="5405284" y="2318775"/>
            <a:ext cx="3346558" cy="2113616"/>
          </a:xfrm>
          <a:prstGeom prst="rect">
            <a:avLst/>
          </a:prstGeom>
          <a:noFill/>
          <a:ln w="9525" cap="flat" cmpd="sng">
            <a:solidFill>
              <a:schemeClr val="dk1"/>
            </a:solidFill>
            <a:prstDash val="solid"/>
            <a:round/>
            <a:headEnd type="none" w="sm" len="sm"/>
            <a:tailEnd type="none" w="sm" len="sm"/>
          </a:ln>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8"/>
          <p:cNvSpPr txBox="1">
            <a:spLocks noGrp="1"/>
          </p:cNvSpPr>
          <p:nvPr>
            <p:ph type="title"/>
          </p:nvPr>
        </p:nvSpPr>
        <p:spPr>
          <a:xfrm>
            <a:off x="457200" y="587964"/>
            <a:ext cx="8229600" cy="74164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300"/>
              <a:buFont typeface="Calibri"/>
              <a:buNone/>
            </a:pPr>
            <a:r>
              <a:rPr lang="en-US"/>
              <a:t>Metric</a:t>
            </a:r>
            <a:endParaRPr/>
          </a:p>
        </p:txBody>
      </p:sp>
      <p:sp>
        <p:nvSpPr>
          <p:cNvPr id="161" name="Google Shape;161;p8"/>
          <p:cNvSpPr txBox="1">
            <a:spLocks noGrp="1"/>
          </p:cNvSpPr>
          <p:nvPr>
            <p:ph type="body" idx="1"/>
          </p:nvPr>
        </p:nvSpPr>
        <p:spPr>
          <a:xfrm>
            <a:off x="457200" y="1383619"/>
            <a:ext cx="8229600" cy="3211004"/>
          </a:xfrm>
          <a:prstGeom prst="rect">
            <a:avLst/>
          </a:prstGeom>
          <a:noFill/>
          <a:ln>
            <a:noFill/>
          </a:ln>
        </p:spPr>
        <p:txBody>
          <a:bodyPr spcFirstLastPara="1" wrap="square" lIns="91425" tIns="45700" rIns="91425" bIns="45700" anchor="t" anchorCtr="0">
            <a:normAutofit/>
          </a:bodyPr>
          <a:lstStyle/>
          <a:p>
            <a:pPr marL="257175" lvl="0" indent="-257175" algn="l" rtl="0">
              <a:spcBef>
                <a:spcPts val="0"/>
              </a:spcBef>
              <a:spcAft>
                <a:spcPts val="0"/>
              </a:spcAft>
              <a:buClr>
                <a:schemeClr val="dk1"/>
              </a:buClr>
              <a:buSzPts val="2400"/>
              <a:buChar char="•"/>
            </a:pPr>
            <a:r>
              <a:rPr lang="en-US"/>
              <a:t>The translation from origin (WCS) to camera position</a:t>
            </a:r>
            <a:endParaRPr/>
          </a:p>
          <a:p>
            <a:pPr marL="557213" lvl="1" indent="-214312" algn="l" rtl="0">
              <a:spcBef>
                <a:spcPts val="420"/>
              </a:spcBef>
              <a:spcAft>
                <a:spcPts val="0"/>
              </a:spcAft>
              <a:buClr>
                <a:schemeClr val="dk1"/>
              </a:buClr>
              <a:buSzPts val="2100"/>
              <a:buChar char="–"/>
            </a:pPr>
            <a:r>
              <a:rPr lang="en-US"/>
              <a:t>Error: Mean Square Error (MSE)</a:t>
            </a:r>
            <a:endParaRPr/>
          </a:p>
          <a:p>
            <a:pPr marL="257175" lvl="0" indent="-257175" algn="l" rtl="0">
              <a:spcBef>
                <a:spcPts val="480"/>
              </a:spcBef>
              <a:spcAft>
                <a:spcPts val="0"/>
              </a:spcAft>
              <a:buClr>
                <a:schemeClr val="dk1"/>
              </a:buClr>
              <a:buSzPts val="2400"/>
              <a:buChar char="•"/>
            </a:pPr>
            <a:r>
              <a:rPr lang="en-US"/>
              <a:t>The camera pose (3 axis of CCS) present in WCS</a:t>
            </a:r>
            <a:endParaRPr/>
          </a:p>
          <a:p>
            <a:pPr marL="557213" lvl="1" indent="-214312" algn="l" rtl="0">
              <a:spcBef>
                <a:spcPts val="420"/>
              </a:spcBef>
              <a:spcAft>
                <a:spcPts val="0"/>
              </a:spcAft>
              <a:buClr>
                <a:schemeClr val="dk1"/>
              </a:buClr>
              <a:buSzPts val="2100"/>
              <a:buChar char="–"/>
            </a:pPr>
            <a:r>
              <a:rPr lang="en-US"/>
              <a:t>Error: Inner Production</a:t>
            </a:r>
            <a:endParaRP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MOST" val="284.8996"/>
  <p:tag name="RMOST" val="430.0156"/>
  <p:tag name="TMOST" val="94.80984"/>
  <p:tag name="BMOST" val="176.4476"/>
</p:tagLst>
</file>

<file path=ppt/tags/tag10.xml><?xml version="1.0" encoding="utf-8"?>
<p:tagLst xmlns:a="http://schemas.openxmlformats.org/drawingml/2006/main" xmlns:r="http://schemas.openxmlformats.org/officeDocument/2006/relationships" xmlns:p="http://schemas.openxmlformats.org/presentationml/2006/main">
  <p:tag name="LMOST" val="368.5969"/>
  <p:tag name="RMOST" val="517.7439"/>
  <p:tag name="TMOST" val="157.7234"/>
  <p:tag name="BMOST" val="241.6289"/>
</p:tagLst>
</file>

<file path=ppt/tags/tag11.xml><?xml version="1.0" encoding="utf-8"?>
<p:tagLst xmlns:a="http://schemas.openxmlformats.org/drawingml/2006/main" xmlns:r="http://schemas.openxmlformats.org/officeDocument/2006/relationships" xmlns:p="http://schemas.openxmlformats.org/presentationml/2006/main">
  <p:tag name="LMOST" val="205.7773"/>
  <p:tag name="RMOST" val="354.9243"/>
  <p:tag name="TMOST" val="260.4865"/>
  <p:tag name="BMOST" val="344.392"/>
</p:tagLst>
</file>

<file path=ppt/tags/tag12.xml><?xml version="1.0" encoding="utf-8"?>
<p:tagLst xmlns:a="http://schemas.openxmlformats.org/drawingml/2006/main" xmlns:r="http://schemas.openxmlformats.org/officeDocument/2006/relationships" xmlns:p="http://schemas.openxmlformats.org/presentationml/2006/main">
  <p:tag name="LMOST" val="504.0713"/>
  <p:tag name="RMOST" val="639.0713"/>
  <p:tag name="TMOST" val="260.4865"/>
  <p:tag name="BMOST" val="320.4865"/>
</p:tagLst>
</file>

<file path=ppt/tags/tag13.xml><?xml version="1.0" encoding="utf-8"?>
<p:tagLst xmlns:a="http://schemas.openxmlformats.org/drawingml/2006/main" xmlns:r="http://schemas.openxmlformats.org/officeDocument/2006/relationships" xmlns:p="http://schemas.openxmlformats.org/presentationml/2006/main">
  <p:tag name="LMOST" val="354.9243"/>
  <p:tag name="RMOST" val="504.0713"/>
  <p:tag name="TMOST" val="260.4865"/>
  <p:tag name="BMOST" val="344.392"/>
</p:tagLst>
</file>

<file path=ppt/tags/tag14.xml><?xml version="1.0" encoding="utf-8"?>
<p:tagLst xmlns:a="http://schemas.openxmlformats.org/drawingml/2006/main" xmlns:r="http://schemas.openxmlformats.org/officeDocument/2006/relationships" xmlns:p="http://schemas.openxmlformats.org/presentationml/2006/main">
  <p:tag name="LMOST" val="56.63031"/>
  <p:tag name="RMOST" val="205.7773"/>
  <p:tag name="TMOST" val="260.4865"/>
  <p:tag name="BMOST" val="344.392"/>
</p:tagLst>
</file>

<file path=ppt/tags/tag15.xml><?xml version="1.0" encoding="utf-8"?>
<p:tagLst xmlns:a="http://schemas.openxmlformats.org/drawingml/2006/main" xmlns:r="http://schemas.openxmlformats.org/officeDocument/2006/relationships" xmlns:p="http://schemas.openxmlformats.org/presentationml/2006/main">
  <p:tag name="AMA" val="2.1"/>
</p:tagLst>
</file>

<file path=ppt/tags/tag16.xml><?xml version="1.0" encoding="utf-8"?>
<p:tagLst xmlns:a="http://schemas.openxmlformats.org/drawingml/2006/main" xmlns:r="http://schemas.openxmlformats.org/officeDocument/2006/relationships" xmlns:p="http://schemas.openxmlformats.org/presentationml/2006/main">
  <p:tag name="AMA" val="2.1"/>
</p:tagLst>
</file>

<file path=ppt/tags/tag17.xml><?xml version="1.0" encoding="utf-8"?>
<p:tagLst xmlns:a="http://schemas.openxmlformats.org/drawingml/2006/main" xmlns:r="http://schemas.openxmlformats.org/officeDocument/2006/relationships" xmlns:p="http://schemas.openxmlformats.org/presentationml/2006/main">
  <p:tag name="AMA" val="2.1"/>
</p:tagLst>
</file>

<file path=ppt/tags/tag18.xml><?xml version="1.0" encoding="utf-8"?>
<p:tagLst xmlns:a="http://schemas.openxmlformats.org/drawingml/2006/main" xmlns:r="http://schemas.openxmlformats.org/officeDocument/2006/relationships" xmlns:p="http://schemas.openxmlformats.org/presentationml/2006/main">
  <p:tag name="AMA" val="2.1"/>
</p:tagLst>
</file>

<file path=ppt/tags/tag19.xml><?xml version="1.0" encoding="utf-8"?>
<p:tagLst xmlns:a="http://schemas.openxmlformats.org/drawingml/2006/main" xmlns:r="http://schemas.openxmlformats.org/officeDocument/2006/relationships" xmlns:p="http://schemas.openxmlformats.org/presentationml/2006/main">
  <p:tag name="AMA" val="2.1"/>
</p:tagLst>
</file>

<file path=ppt/tags/tag2.xml><?xml version="1.0" encoding="utf-8"?>
<p:tagLst xmlns:a="http://schemas.openxmlformats.org/drawingml/2006/main" xmlns:r="http://schemas.openxmlformats.org/officeDocument/2006/relationships" xmlns:p="http://schemas.openxmlformats.org/presentationml/2006/main">
  <p:tag name="LMOST" val="575.1316"/>
  <p:tag name="RMOST" val="720.2476"/>
  <p:tag name="TMOST" val="94.80984"/>
  <p:tag name="BMOST" val="176.4476"/>
</p:tagLst>
</file>

<file path=ppt/tags/tag20.xml><?xml version="1.0" encoding="utf-8"?>
<p:tagLst xmlns:a="http://schemas.openxmlformats.org/drawingml/2006/main" xmlns:r="http://schemas.openxmlformats.org/officeDocument/2006/relationships" xmlns:p="http://schemas.openxmlformats.org/presentationml/2006/main">
  <p:tag name="AMA" val="2.1"/>
</p:tagLst>
</file>

<file path=ppt/tags/tag21.xml><?xml version="1.0" encoding="utf-8"?>
<p:tagLst xmlns:a="http://schemas.openxmlformats.org/drawingml/2006/main" xmlns:r="http://schemas.openxmlformats.org/officeDocument/2006/relationships" xmlns:p="http://schemas.openxmlformats.org/presentationml/2006/main">
  <p:tag name="AMA" val="2.1"/>
</p:tagLst>
</file>

<file path=ppt/tags/tag22.xml><?xml version="1.0" encoding="utf-8"?>
<p:tagLst xmlns:a="http://schemas.openxmlformats.org/drawingml/2006/main" xmlns:r="http://schemas.openxmlformats.org/officeDocument/2006/relationships" xmlns:p="http://schemas.openxmlformats.org/presentationml/2006/main">
  <p:tag name="AMA" val="2.1"/>
</p:tagLst>
</file>

<file path=ppt/tags/tag23.xml><?xml version="1.0" encoding="utf-8"?>
<p:tagLst xmlns:a="http://schemas.openxmlformats.org/drawingml/2006/main" xmlns:r="http://schemas.openxmlformats.org/officeDocument/2006/relationships" xmlns:p="http://schemas.openxmlformats.org/presentationml/2006/main">
  <p:tag name="AMA" val="2.1"/>
</p:tagLst>
</file>

<file path=ppt/tags/tag3.xml><?xml version="1.0" encoding="utf-8"?>
<p:tagLst xmlns:a="http://schemas.openxmlformats.org/drawingml/2006/main" xmlns:r="http://schemas.openxmlformats.org/officeDocument/2006/relationships" xmlns:p="http://schemas.openxmlformats.org/presentationml/2006/main">
  <p:tag name="LMOST" val="139.7836"/>
  <p:tag name="RMOST" val="284.8996"/>
  <p:tag name="TMOST" val="94.80984"/>
  <p:tag name="BMOST" val="176.4476"/>
</p:tagLst>
</file>

<file path=ppt/tags/tag4.xml><?xml version="1.0" encoding="utf-8"?>
<p:tagLst xmlns:a="http://schemas.openxmlformats.org/drawingml/2006/main" xmlns:r="http://schemas.openxmlformats.org/officeDocument/2006/relationships" xmlns:p="http://schemas.openxmlformats.org/presentationml/2006/main">
  <p:tag name="LMOST" val="430.0156"/>
  <p:tag name="RMOST" val="575.1316"/>
  <p:tag name="TMOST" val="94.80984"/>
  <p:tag name="BMOST" val="176.4476"/>
</p:tagLst>
</file>

<file path=ppt/tags/tag5.xml><?xml version="1.0" encoding="utf-8"?>
<p:tagLst xmlns:a="http://schemas.openxmlformats.org/drawingml/2006/main" xmlns:r="http://schemas.openxmlformats.org/officeDocument/2006/relationships" xmlns:p="http://schemas.openxmlformats.org/presentationml/2006/main">
  <p:tag name="AMA" val="2.1"/>
</p:tagLst>
</file>

<file path=ppt/tags/tag6.xml><?xml version="1.0" encoding="utf-8"?>
<p:tagLst xmlns:a="http://schemas.openxmlformats.org/drawingml/2006/main" xmlns:r="http://schemas.openxmlformats.org/officeDocument/2006/relationships" xmlns:p="http://schemas.openxmlformats.org/presentationml/2006/main">
  <p:tag name="AMA" val="2.1"/>
</p:tagLst>
</file>

<file path=ppt/tags/tag7.xml><?xml version="1.0" encoding="utf-8"?>
<p:tagLst xmlns:a="http://schemas.openxmlformats.org/drawingml/2006/main" xmlns:r="http://schemas.openxmlformats.org/officeDocument/2006/relationships" xmlns:p="http://schemas.openxmlformats.org/presentationml/2006/main">
  <p:tag name="LMOST" val="70.30291"/>
  <p:tag name="RMOST" val="219.4499"/>
  <p:tag name="TMOST" val="157.7234"/>
  <p:tag name="BMOST" val="241.6289"/>
</p:tagLst>
</file>

<file path=ppt/tags/tag8.xml><?xml version="1.0" encoding="utf-8"?>
<p:tagLst xmlns:a="http://schemas.openxmlformats.org/drawingml/2006/main" xmlns:r="http://schemas.openxmlformats.org/officeDocument/2006/relationships" xmlns:p="http://schemas.openxmlformats.org/presentationml/2006/main">
  <p:tag name="LMOST" val="219.4499"/>
  <p:tag name="RMOST" val="368.5969"/>
  <p:tag name="TMOST" val="157.7234"/>
  <p:tag name="BMOST" val="241.6289"/>
</p:tagLst>
</file>

<file path=ppt/tags/tag9.xml><?xml version="1.0" encoding="utf-8"?>
<p:tagLst xmlns:a="http://schemas.openxmlformats.org/drawingml/2006/main" xmlns:r="http://schemas.openxmlformats.org/officeDocument/2006/relationships" xmlns:p="http://schemas.openxmlformats.org/presentationml/2006/main">
  <p:tag name="LMOST" val="517.744"/>
  <p:tag name="RMOST" val="652.744"/>
  <p:tag name="TMOST" val="157.7234"/>
  <p:tag name="BMOST" val="218.4734"/>
</p:tagLst>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pt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3492</TotalTime>
  <Words>554</Words>
  <Application>Microsoft Office PowerPoint</Application>
  <PresentationFormat>如螢幕大小 (16:9)</PresentationFormat>
  <Paragraphs>95</Paragraphs>
  <Slides>13</Slides>
  <Notes>9</Notes>
  <HiddenSlides>0</HiddenSlides>
  <MMClips>0</MMClips>
  <ScaleCrop>false</ScaleCrop>
  <HeadingPairs>
    <vt:vector size="6" baseType="variant">
      <vt:variant>
        <vt:lpstr>使用字型</vt:lpstr>
      </vt:variant>
      <vt:variant>
        <vt:i4>9</vt:i4>
      </vt:variant>
      <vt:variant>
        <vt:lpstr>佈景主題</vt:lpstr>
      </vt:variant>
      <vt:variant>
        <vt:i4>2</vt:i4>
      </vt:variant>
      <vt:variant>
        <vt:lpstr>投影片標題</vt:lpstr>
      </vt:variant>
      <vt:variant>
        <vt:i4>13</vt:i4>
      </vt:variant>
    </vt:vector>
  </HeadingPairs>
  <TitlesOfParts>
    <vt:vector size="24" baseType="lpstr">
      <vt:lpstr>標楷體</vt:lpstr>
      <vt:lpstr>Calibri</vt:lpstr>
      <vt:lpstr>Barlow Light</vt:lpstr>
      <vt:lpstr>微軟正黑體</vt:lpstr>
      <vt:lpstr>Arial</vt:lpstr>
      <vt:lpstr>Times New Roman</vt:lpstr>
      <vt:lpstr>新細明體</vt:lpstr>
      <vt:lpstr>Raleway SemiBold</vt:lpstr>
      <vt:lpstr>Raleway</vt:lpstr>
      <vt:lpstr>Gaoler template</vt:lpstr>
      <vt:lpstr>ppt template</vt:lpstr>
      <vt:lpstr>Progress</vt:lpstr>
      <vt:lpstr>Progress</vt:lpstr>
      <vt:lpstr>Progress</vt:lpstr>
      <vt:lpstr>Result</vt:lpstr>
      <vt:lpstr>Progress</vt:lpstr>
      <vt:lpstr>Progress</vt:lpstr>
      <vt:lpstr>Previous Progress</vt:lpstr>
      <vt:lpstr>Progress</vt:lpstr>
      <vt:lpstr>Metric</vt:lpstr>
      <vt:lpstr>Two circle method</vt:lpstr>
      <vt:lpstr>Chessboard method</vt:lpstr>
      <vt:lpstr>Conclusion</vt:lpstr>
      <vt:lpstr>Improve the performance (TODO)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Individual meeting</dc:title>
  <dc:creator>莊紹平</dc:creator>
  <cp:lastModifiedBy>NOL</cp:lastModifiedBy>
  <cp:revision>190</cp:revision>
  <dcterms:modified xsi:type="dcterms:W3CDTF">2021-06-16T07:39:48Z</dcterms:modified>
</cp:coreProperties>
</file>